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71" r:id="rId1"/>
  </p:sldMasterIdLst>
  <p:notesMasterIdLst>
    <p:notesMasterId r:id="rId44"/>
  </p:notesMasterIdLst>
  <p:sldIdLst>
    <p:sldId id="256" r:id="rId2"/>
    <p:sldId id="257" r:id="rId3"/>
    <p:sldId id="258" r:id="rId4"/>
    <p:sldId id="306" r:id="rId5"/>
    <p:sldId id="259" r:id="rId6"/>
    <p:sldId id="297" r:id="rId7"/>
    <p:sldId id="262" r:id="rId8"/>
    <p:sldId id="298" r:id="rId9"/>
    <p:sldId id="299" r:id="rId10"/>
    <p:sldId id="300" r:id="rId11"/>
    <p:sldId id="267" r:id="rId12"/>
    <p:sldId id="268" r:id="rId13"/>
    <p:sldId id="270" r:id="rId14"/>
    <p:sldId id="271" r:id="rId15"/>
    <p:sldId id="272" r:id="rId16"/>
    <p:sldId id="273" r:id="rId17"/>
    <p:sldId id="274" r:id="rId18"/>
    <p:sldId id="275" r:id="rId19"/>
    <p:sldId id="276" r:id="rId20"/>
    <p:sldId id="277" r:id="rId21"/>
    <p:sldId id="278" r:id="rId22"/>
    <p:sldId id="279" r:id="rId23"/>
    <p:sldId id="280" r:id="rId24"/>
    <p:sldId id="281" r:id="rId25"/>
    <p:sldId id="282" r:id="rId26"/>
    <p:sldId id="283" r:id="rId27"/>
    <p:sldId id="284" r:id="rId28"/>
    <p:sldId id="301" r:id="rId29"/>
    <p:sldId id="302" r:id="rId30"/>
    <p:sldId id="287" r:id="rId31"/>
    <p:sldId id="288" r:id="rId32"/>
    <p:sldId id="289" r:id="rId33"/>
    <p:sldId id="303" r:id="rId34"/>
    <p:sldId id="295" r:id="rId35"/>
    <p:sldId id="305" r:id="rId36"/>
    <p:sldId id="304" r:id="rId37"/>
    <p:sldId id="292" r:id="rId38"/>
    <p:sldId id="296" r:id="rId39"/>
    <p:sldId id="293" r:id="rId40"/>
    <p:sldId id="294" r:id="rId41"/>
    <p:sldId id="260" r:id="rId42"/>
    <p:sldId id="263" r:id="rId4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006" autoAdjust="0"/>
    <p:restoredTop sz="94660"/>
  </p:normalViewPr>
  <p:slideViewPr>
    <p:cSldViewPr snapToGrid="0">
      <p:cViewPr varScale="1">
        <p:scale>
          <a:sx n="113" d="100"/>
          <a:sy n="113" d="100"/>
        </p:scale>
        <p:origin x="162" y="138"/>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tableStyles" Target="tableStyle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s>
</file>

<file path=ppt/media/image1.jpg>
</file>

<file path=ppt/media/image10.png>
</file>

<file path=ppt/media/image2.png>
</file>

<file path=ppt/media/image3.jpg>
</file>

<file path=ppt/media/image4.jpg>
</file>

<file path=ppt/media/image5.png>
</file>

<file path=ppt/media/image6.PNG>
</file>

<file path=ppt/media/image7.gif>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Symbol zastępczy nagłówka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Symbol zastępczy daty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23BDA21-27C6-4D60-826F-EA49D4F5A152}" type="datetimeFigureOut">
              <a:rPr lang="en-GB" smtClean="0"/>
              <a:t>08/11/2022</a:t>
            </a:fld>
            <a:endParaRPr lang="en-GB"/>
          </a:p>
        </p:txBody>
      </p:sp>
      <p:sp>
        <p:nvSpPr>
          <p:cNvPr id="4" name="Symbol zastępczy obrazu slajdu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Symbol zastępczy notatek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GB"/>
          </a:p>
        </p:txBody>
      </p:sp>
      <p:sp>
        <p:nvSpPr>
          <p:cNvPr id="6" name="Symbol zastępczy stopki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ymbol zastępczy numeru slajdu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6FD9E16-5D64-4B3C-9018-A495A27E127B}" type="slidenum">
              <a:rPr lang="en-GB" smtClean="0"/>
              <a:t>‹#›</a:t>
            </a:fld>
            <a:endParaRPr lang="en-GB"/>
          </a:p>
        </p:txBody>
      </p:sp>
    </p:spTree>
    <p:extLst>
      <p:ext uri="{BB962C8B-B14F-4D97-AF65-F5344CB8AC3E}">
        <p14:creationId xmlns:p14="http://schemas.microsoft.com/office/powerpoint/2010/main" val="1063089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ymbol zastępczy obrazu slajdu 1"/>
          <p:cNvSpPr>
            <a:spLocks noGrp="1" noRot="1" noChangeAspect="1"/>
          </p:cNvSpPr>
          <p:nvPr>
            <p:ph type="sldImg"/>
          </p:nvPr>
        </p:nvSpPr>
        <p:spPr/>
      </p:sp>
      <p:sp>
        <p:nvSpPr>
          <p:cNvPr id="3" name="Symbol zastępczy notatek 2"/>
          <p:cNvSpPr>
            <a:spLocks noGrp="1"/>
          </p:cNvSpPr>
          <p:nvPr>
            <p:ph type="body" idx="1"/>
          </p:nvPr>
        </p:nvSpPr>
        <p:spPr/>
        <p:txBody>
          <a:bodyPr/>
          <a:lstStyle/>
          <a:p>
            <a:r>
              <a:rPr lang="pl-PL" dirty="0"/>
              <a:t>Te same</a:t>
            </a:r>
            <a:endParaRPr lang="en-GB" dirty="0"/>
          </a:p>
        </p:txBody>
      </p:sp>
      <p:sp>
        <p:nvSpPr>
          <p:cNvPr id="4" name="Symbol zastępczy numeru slajdu 3"/>
          <p:cNvSpPr>
            <a:spLocks noGrp="1"/>
          </p:cNvSpPr>
          <p:nvPr>
            <p:ph type="sldNum" sz="quarter" idx="5"/>
          </p:nvPr>
        </p:nvSpPr>
        <p:spPr/>
        <p:txBody>
          <a:bodyPr/>
          <a:lstStyle/>
          <a:p>
            <a:fld id="{76FD9E16-5D64-4B3C-9018-A495A27E127B}" type="slidenum">
              <a:rPr lang="en-GB" smtClean="0"/>
              <a:t>38</a:t>
            </a:fld>
            <a:endParaRPr lang="en-GB"/>
          </a:p>
        </p:txBody>
      </p:sp>
    </p:spTree>
    <p:extLst>
      <p:ext uri="{BB962C8B-B14F-4D97-AF65-F5344CB8AC3E}">
        <p14:creationId xmlns:p14="http://schemas.microsoft.com/office/powerpoint/2010/main" val="40624803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Slajd tytułowy">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pl-PL"/>
              <a:t>Kliknij, aby edytować styl</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pl-PL"/>
              <a:t>Kliknij, aby edytować styl wzorca podtytułu</a:t>
            </a:r>
            <a:endParaRPr lang="en-US" dirty="0"/>
          </a:p>
        </p:txBody>
      </p:sp>
      <p:sp>
        <p:nvSpPr>
          <p:cNvPr id="4" name="Date Placeholder 3"/>
          <p:cNvSpPr>
            <a:spLocks noGrp="1"/>
          </p:cNvSpPr>
          <p:nvPr>
            <p:ph type="dt" sz="half" idx="10"/>
          </p:nvPr>
        </p:nvSpPr>
        <p:spPr/>
        <p:txBody>
          <a:bodyPr/>
          <a:lstStyle/>
          <a:p>
            <a:fld id="{D200B3F0-A9BC-48CE-8EB6-ECE965069900}" type="datetimeFigureOut">
              <a:rPr lang="en-US" smtClean="0"/>
              <a:pPr/>
              <a:t>11/8/2022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846430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ytuł i tekst pionow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l-PL"/>
              <a:t>Kliknij, aby edytować styl</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Date Placeholder 3"/>
          <p:cNvSpPr>
            <a:spLocks noGrp="1"/>
          </p:cNvSpPr>
          <p:nvPr>
            <p:ph type="dt" sz="half" idx="10"/>
          </p:nvPr>
        </p:nvSpPr>
        <p:spPr/>
        <p:txBody>
          <a:bodyPr/>
          <a:lstStyle/>
          <a:p>
            <a:fld id="{F54D2318-CE40-42F6-962A-4C6D6CF697DB}" type="datetimeFigureOut">
              <a:rPr lang="en-US" smtClean="0"/>
              <a:t>11/8/2022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81915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Tytuł pionowy i teks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pl-PL"/>
              <a:t>Kliknij, aby edytować styl</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Date Placeholder 3"/>
          <p:cNvSpPr>
            <a:spLocks noGrp="1"/>
          </p:cNvSpPr>
          <p:nvPr>
            <p:ph type="dt" sz="half" idx="10"/>
          </p:nvPr>
        </p:nvSpPr>
        <p:spPr/>
        <p:txBody>
          <a:bodyPr/>
          <a:lstStyle/>
          <a:p>
            <a:fld id="{0C476AC1-EB7F-4BEF-90D9-5764B50DAF8A}" type="datetimeFigureOut">
              <a:rPr lang="en-US" smtClean="0"/>
              <a:t>11/8/2022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925708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ytuł i zawartość">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pl-PL"/>
              <a:t>Kliknij, aby edytować styl</a:t>
            </a:r>
            <a:endParaRPr lang="en-US" dirty="0"/>
          </a:p>
        </p:txBody>
      </p:sp>
      <p:sp>
        <p:nvSpPr>
          <p:cNvPr id="3" name="Content Placeholder 2"/>
          <p:cNvSpPr>
            <a:spLocks noGrp="1"/>
          </p:cNvSpPr>
          <p:nvPr>
            <p:ph idx="1"/>
          </p:nvPr>
        </p:nvSpPr>
        <p:spPr/>
        <p:txBody>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Date Placeholder 3"/>
          <p:cNvSpPr>
            <a:spLocks noGrp="1"/>
          </p:cNvSpPr>
          <p:nvPr>
            <p:ph type="dt" sz="half" idx="10"/>
          </p:nvPr>
        </p:nvSpPr>
        <p:spPr/>
        <p:txBody>
          <a:bodyPr/>
          <a:lstStyle/>
          <a:p>
            <a:fld id="{1B20712A-F861-4AB0-A754-4F5A2033CD4B}" type="datetimeFigureOut">
              <a:rPr lang="en-US" smtClean="0"/>
              <a:t>11/8/2022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288443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Nagłówek sekcji">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pl-PL"/>
              <a:t>Kliknij, aby edytować styl</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l-PL"/>
              <a:t>Edytuj style wzorca tekstu</a:t>
            </a:r>
          </a:p>
        </p:txBody>
      </p:sp>
      <p:sp>
        <p:nvSpPr>
          <p:cNvPr id="4" name="Date Placeholder 3"/>
          <p:cNvSpPr>
            <a:spLocks noGrp="1"/>
          </p:cNvSpPr>
          <p:nvPr>
            <p:ph type="dt" sz="half" idx="10"/>
          </p:nvPr>
        </p:nvSpPr>
        <p:spPr/>
        <p:txBody>
          <a:bodyPr/>
          <a:lstStyle/>
          <a:p>
            <a:fld id="{324507B7-F2DC-4B2C-B14D-58A9766807A2}" type="datetimeFigureOut">
              <a:rPr lang="en-US" smtClean="0"/>
              <a:t>11/8/2022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473495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wa elementy zawartości">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pl-PL"/>
              <a:t>Kliknij, aby edytować styl</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5" name="Date Placeholder 4"/>
          <p:cNvSpPr>
            <a:spLocks noGrp="1"/>
          </p:cNvSpPr>
          <p:nvPr>
            <p:ph type="dt" sz="half" idx="10"/>
          </p:nvPr>
        </p:nvSpPr>
        <p:spPr/>
        <p:txBody>
          <a:bodyPr/>
          <a:lstStyle/>
          <a:p>
            <a:fld id="{904A483D-5CB4-4842-8F2F-05D5276ACF63}" type="datetimeFigureOut">
              <a:rPr lang="en-US" smtClean="0"/>
              <a:t>11/8/2022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57135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Porównanie">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pl-PL"/>
              <a:t>Kliknij, aby edytować styl</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l-PL"/>
              <a:t>Edytuj style wzorca tekstu</a:t>
            </a:r>
          </a:p>
        </p:txBody>
      </p:sp>
      <p:sp>
        <p:nvSpPr>
          <p:cNvPr id="4" name="Content Placeholder 3"/>
          <p:cNvSpPr>
            <a:spLocks noGrp="1"/>
          </p:cNvSpPr>
          <p:nvPr>
            <p:ph sz="half" idx="2"/>
          </p:nvPr>
        </p:nvSpPr>
        <p:spPr>
          <a:xfrm>
            <a:off x="1097280" y="2582334"/>
            <a:ext cx="4937760" cy="3378200"/>
          </a:xfrm>
        </p:spPr>
        <p:txBody>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l-PL"/>
              <a:t>Edytuj style wzorca tekstu</a:t>
            </a:r>
          </a:p>
        </p:txBody>
      </p:sp>
      <p:sp>
        <p:nvSpPr>
          <p:cNvPr id="6" name="Content Placeholder 5"/>
          <p:cNvSpPr>
            <a:spLocks noGrp="1"/>
          </p:cNvSpPr>
          <p:nvPr>
            <p:ph sz="quarter" idx="4"/>
          </p:nvPr>
        </p:nvSpPr>
        <p:spPr>
          <a:xfrm>
            <a:off x="6217920" y="2582334"/>
            <a:ext cx="4937760" cy="3378200"/>
          </a:xfrm>
        </p:spPr>
        <p:txBody>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7" name="Date Placeholder 6"/>
          <p:cNvSpPr>
            <a:spLocks noGrp="1"/>
          </p:cNvSpPr>
          <p:nvPr>
            <p:ph type="dt" sz="half" idx="10"/>
          </p:nvPr>
        </p:nvSpPr>
        <p:spPr/>
        <p:txBody>
          <a:bodyPr/>
          <a:lstStyle/>
          <a:p>
            <a:fld id="{1D1CE32E-9DC0-47C8-A657-48F5C3E4A10B}" type="datetimeFigureOut">
              <a:rPr lang="en-US" smtClean="0"/>
              <a:t>11/8/2022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239255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ylko tytu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l-PL"/>
              <a:t>Kliknij, aby edytować styl</a:t>
            </a:r>
            <a:endParaRPr lang="en-US" dirty="0"/>
          </a:p>
        </p:txBody>
      </p:sp>
      <p:sp>
        <p:nvSpPr>
          <p:cNvPr id="3" name="Date Placeholder 2"/>
          <p:cNvSpPr>
            <a:spLocks noGrp="1"/>
          </p:cNvSpPr>
          <p:nvPr>
            <p:ph type="dt" sz="half" idx="10"/>
          </p:nvPr>
        </p:nvSpPr>
        <p:spPr/>
        <p:txBody>
          <a:bodyPr/>
          <a:lstStyle/>
          <a:p>
            <a:fld id="{2BDF5C0D-8C3A-4771-A43D-83937FC700D4}" type="datetimeFigureOut">
              <a:rPr lang="en-US" smtClean="0"/>
              <a:t>11/8/2022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380666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Pusty">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0203D2D6-FCC2-425A-A4A7-8058E8C01CB1}" type="datetimeFigureOut">
              <a:rPr lang="en-US" smtClean="0"/>
              <a:t>11/8/2022</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648771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Zawartość z podpisem">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pl-PL"/>
              <a:t>Kliknij, aby edytować styl</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l-PL"/>
              <a:t>Edytuj style wzorca tekstu</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D8CF2683-E6E7-4CC3-9EEE-7854DD4F3545}" type="datetimeFigureOut">
              <a:rPr lang="en-US" smtClean="0"/>
              <a:t>11/8/2022</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976480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Obraz z podpisem">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pl-PL"/>
              <a:t>Kliknij, aby edytować styl</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pl-PL"/>
              <a:t>Kliknij ikonę, aby dodać obraz</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l-PL"/>
              <a:t>Edytuj style wzorca tekstu</a:t>
            </a:r>
          </a:p>
        </p:txBody>
      </p:sp>
      <p:sp>
        <p:nvSpPr>
          <p:cNvPr id="5" name="Date Placeholder 4"/>
          <p:cNvSpPr>
            <a:spLocks noGrp="1"/>
          </p:cNvSpPr>
          <p:nvPr>
            <p:ph type="dt" sz="half" idx="10"/>
          </p:nvPr>
        </p:nvSpPr>
        <p:spPr/>
        <p:txBody>
          <a:bodyPr/>
          <a:lstStyle/>
          <a:p>
            <a:fld id="{7E120F81-B39D-4CBB-8BF3-5D6E395D0F72}" type="datetimeFigureOut">
              <a:rPr lang="en-US" smtClean="0"/>
              <a:t>11/8/2022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786745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pl-PL"/>
              <a:t>Kliknij, aby edytować styl</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564B320A-89BA-47B2-A525-92E8D10B06E4}" type="datetimeFigureOut">
              <a:rPr lang="en-US" smtClean="0"/>
              <a:t>11/8/2022</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D57F1E4F-1CFF-5643-939E-217C01CDF565}" type="slidenum">
              <a:rPr lang="en-US" smtClean="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6581715"/>
      </p:ext>
    </p:extLst>
  </p:cSld>
  <p:clrMap bg1="lt1" tx1="dk1" bg2="lt2" tx2="dk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Lst>
  <p:hf sldNum="0"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hyperlink" Target="https://datatracker.ietf.org/doc/html/rfc8829"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hyperlink" Target="https://www.rfc-editor.org/rfc/rfc8445"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hyperlink" Target="https://www.rfc-editor.org/rfc/rfc4787" TargetMode="Externa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hyperlink" Target="https://tools.ietf.org/html/rfc8445" TargetMode="Externa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hyperlink" Target="https://www.rfc-editor.org/rfc/rfc8489" TargetMode="Externa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hyperlink" Target="https://tools.ietf.org/html/rfc8656"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hyperlink" Target="https://github.com/lukasz-pyrzyk/webrtc-dotnet" TargetMode="Externa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jpg"/><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42.xml.rels><?xml version="1.0" encoding="UTF-8" standalone="yes"?>
<Relationships xmlns="http://schemas.openxmlformats.org/package/2006/relationships"><Relationship Id="rId8" Type="http://schemas.openxmlformats.org/officeDocument/2006/relationships/hyperlink" Target="https://webrtcforthecurious.com/" TargetMode="External"/><Relationship Id="rId3" Type="http://schemas.openxmlformats.org/officeDocument/2006/relationships/hyperlink" Target="https://datatracker.ietf.org/doc/html/rfc5766#section-2.5" TargetMode="External"/><Relationship Id="rId7" Type="http://schemas.openxmlformats.org/officeDocument/2006/relationships/hyperlink" Target="https://www.geeksforgeeks.org/" TargetMode="External"/><Relationship Id="rId2" Type="http://schemas.openxmlformats.org/officeDocument/2006/relationships/hyperlink" Target="https://en.wikipedia.org/wiki/WebRTC" TargetMode="External"/><Relationship Id="rId1" Type="http://schemas.openxmlformats.org/officeDocument/2006/relationships/slideLayout" Target="../slideLayouts/slideLayout2.xml"/><Relationship Id="rId6" Type="http://schemas.openxmlformats.org/officeDocument/2006/relationships/hyperlink" Target="https://datatracker.ietf.org/doc/html/rfc5128" TargetMode="External"/><Relationship Id="rId5" Type="http://schemas.openxmlformats.org/officeDocument/2006/relationships/hyperlink" Target="https://datatracker.ietf.org/doc/html/rfc5245" TargetMode="External"/><Relationship Id="rId4" Type="http://schemas.openxmlformats.org/officeDocument/2006/relationships/hyperlink" Target="https://datatracker.ietf.org/doc/html/rfc5389" TargetMode="External"/><Relationship Id="rId9" Type="http://schemas.openxmlformats.org/officeDocument/2006/relationships/hyperlink" Target="mailto:lukasz.pyrzyk@gmail.com"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hyperlink" Target="https://www.rfc-editor.org/rfc/rfc4566" TargetMode="Externa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A4A32B56-C16B-4CF6-9EC0-A1EB51FE4105}"/>
              </a:ext>
            </a:extLst>
          </p:cNvPr>
          <p:cNvSpPr>
            <a:spLocks noGrp="1"/>
          </p:cNvSpPr>
          <p:nvPr>
            <p:ph type="ctrTitle"/>
          </p:nvPr>
        </p:nvSpPr>
        <p:spPr/>
        <p:txBody>
          <a:bodyPr/>
          <a:lstStyle/>
          <a:p>
            <a:endParaRPr lang="en-GB" dirty="0"/>
          </a:p>
        </p:txBody>
      </p:sp>
      <p:sp>
        <p:nvSpPr>
          <p:cNvPr id="3" name="Podtytuł 2">
            <a:extLst>
              <a:ext uri="{FF2B5EF4-FFF2-40B4-BE49-F238E27FC236}">
                <a16:creationId xmlns:a16="http://schemas.microsoft.com/office/drawing/2014/main" id="{EBED3F09-8965-4AFB-8918-F430A09C33D1}"/>
              </a:ext>
            </a:extLst>
          </p:cNvPr>
          <p:cNvSpPr>
            <a:spLocks noGrp="1"/>
          </p:cNvSpPr>
          <p:nvPr>
            <p:ph type="subTitle" idx="1"/>
          </p:nvPr>
        </p:nvSpPr>
        <p:spPr/>
        <p:txBody>
          <a:bodyPr/>
          <a:lstStyle/>
          <a:p>
            <a:r>
              <a:rPr lang="pl-PL" cap="none" dirty="0">
                <a:solidFill>
                  <a:schemeClr val="tx1"/>
                </a:solidFill>
                <a:latin typeface="Times New Roman" panose="02020603050405020304" pitchFamily="18" charset="0"/>
                <a:cs typeface="Times New Roman" panose="02020603050405020304" pitchFamily="18" charset="0"/>
              </a:rPr>
              <a:t>Łukasz Pyrzyk</a:t>
            </a:r>
          </a:p>
          <a:p>
            <a:r>
              <a:rPr lang="pl-PL" cap="none" dirty="0">
                <a:solidFill>
                  <a:schemeClr val="tx1"/>
                </a:solidFill>
                <a:latin typeface="Times New Roman" panose="02020603050405020304" pitchFamily="18" charset="0"/>
                <a:cs typeface="Times New Roman" panose="02020603050405020304" pitchFamily="18" charset="0"/>
              </a:rPr>
              <a:t>@</a:t>
            </a:r>
            <a:r>
              <a:rPr lang="pl-PL" cap="none" dirty="0" err="1">
                <a:solidFill>
                  <a:schemeClr val="tx1"/>
                </a:solidFill>
                <a:latin typeface="Times New Roman" panose="02020603050405020304" pitchFamily="18" charset="0"/>
                <a:cs typeface="Times New Roman" panose="02020603050405020304" pitchFamily="18" charset="0"/>
              </a:rPr>
              <a:t>lukaszpyrzyk</a:t>
            </a:r>
            <a:endParaRPr lang="en-GB" cap="none" dirty="0">
              <a:solidFill>
                <a:schemeClr val="tx1"/>
              </a:solidFill>
              <a:latin typeface="Times New Roman" panose="02020603050405020304" pitchFamily="18" charset="0"/>
              <a:cs typeface="Times New Roman" panose="02020603050405020304" pitchFamily="18" charset="0"/>
            </a:endParaRPr>
          </a:p>
        </p:txBody>
      </p:sp>
      <p:pic>
        <p:nvPicPr>
          <p:cNvPr id="5" name="Obraz 4">
            <a:extLst>
              <a:ext uri="{FF2B5EF4-FFF2-40B4-BE49-F238E27FC236}">
                <a16:creationId xmlns:a16="http://schemas.microsoft.com/office/drawing/2014/main" id="{A418CB7B-F0FA-4748-9798-626FF27F144D}"/>
              </a:ext>
            </a:extLst>
          </p:cNvPr>
          <p:cNvPicPr>
            <a:picLocks noChangeAspect="1"/>
          </p:cNvPicPr>
          <p:nvPr/>
        </p:nvPicPr>
        <p:blipFill>
          <a:blip r:embed="rId2"/>
          <a:stretch>
            <a:fillRect/>
          </a:stretch>
        </p:blipFill>
        <p:spPr>
          <a:xfrm>
            <a:off x="1097280" y="1099297"/>
            <a:ext cx="9350688" cy="174351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7274196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SDP</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23360"/>
          </a:xfrm>
        </p:spPr>
        <p:txBody>
          <a:bodyPr>
            <a:normAutofit/>
          </a:bodyPr>
          <a:lstStyle/>
          <a:p>
            <a:pPr algn="just">
              <a:buFont typeface="Wingdings" panose="05000000000000000000" pitchFamily="2" charset="2"/>
              <a:buChar char="v"/>
            </a:pPr>
            <a:r>
              <a:rPr lang="en-GB" dirty="0"/>
              <a:t>It is a protocol based on </a:t>
            </a:r>
            <a:r>
              <a:rPr lang="en-GB" b="1" dirty="0"/>
              <a:t>key/value pairs</a:t>
            </a:r>
            <a:r>
              <a:rPr lang="en-GB" dirty="0"/>
              <a:t>, with a newline after each value</a:t>
            </a:r>
            <a:endParaRPr lang="pl-PL" dirty="0"/>
          </a:p>
          <a:p>
            <a:pPr algn="just">
              <a:buFont typeface="Wingdings" panose="05000000000000000000" pitchFamily="2" charset="2"/>
              <a:buChar char="v"/>
            </a:pPr>
            <a:r>
              <a:rPr lang="en-GB" dirty="0"/>
              <a:t>It is similar to the well-known INI file</a:t>
            </a:r>
            <a:endParaRPr lang="pl-PL" dirty="0"/>
          </a:p>
          <a:p>
            <a:pPr algn="just">
              <a:buFont typeface="Wingdings" panose="05000000000000000000" pitchFamily="2" charset="2"/>
              <a:buChar char="v"/>
            </a:pPr>
            <a:r>
              <a:rPr lang="en-GB" dirty="0"/>
              <a:t>The Session Description Protocol defines all valid key</a:t>
            </a:r>
            <a:endParaRPr lang="pl-PL" dirty="0"/>
          </a:p>
          <a:p>
            <a:pPr algn="just">
              <a:buFont typeface="Wingdings" panose="05000000000000000000" pitchFamily="2" charset="2"/>
              <a:buChar char="v"/>
            </a:pPr>
            <a:r>
              <a:rPr lang="en-GB" dirty="0"/>
              <a:t>A single SDP message contains zero or more Media Descriptors. Media Descriptor usually maps a single stream of data. So if we want to describe 2 video streams and 2 audio streams, SDP would have 4 Media Descriptors</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72465467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SDP - </a:t>
            </a:r>
            <a:r>
              <a:rPr lang="pl-PL" dirty="0" err="1">
                <a:solidFill>
                  <a:schemeClr val="tx1"/>
                </a:solidFill>
              </a:rPr>
              <a:t>sample</a:t>
            </a:r>
            <a:endParaRPr lang="en-GB" dirty="0">
              <a:solidFill>
                <a:schemeClr val="tx1"/>
              </a:solidFill>
            </a:endParaRP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4" name="Rectangle 1">
            <a:extLst>
              <a:ext uri="{FF2B5EF4-FFF2-40B4-BE49-F238E27FC236}">
                <a16:creationId xmlns:a16="http://schemas.microsoft.com/office/drawing/2014/main" id="{432D2245-F802-4CA1-B13C-0132707F8266}"/>
              </a:ext>
            </a:extLst>
          </p:cNvPr>
          <p:cNvSpPr>
            <a:spLocks noGrp="1" noChangeArrowheads="1"/>
          </p:cNvSpPr>
          <p:nvPr>
            <p:ph idx="1"/>
          </p:nvPr>
        </p:nvSpPr>
        <p:spPr bwMode="auto">
          <a:xfrm>
            <a:off x="5021263" y="2363569"/>
            <a:ext cx="1717137" cy="646331"/>
          </a:xfrm>
          <a:prstGeom prst="rect">
            <a:avLst/>
          </a:prstGeom>
          <a:solidFill>
            <a:schemeClr val="accent1"/>
          </a:solidFill>
          <a:ln>
            <a:noFill/>
          </a:ln>
          <a:effectLst/>
          <a:extLst/>
        </p:spPr>
        <p:txBody>
          <a:bodyPr vert="horz" wrap="none" lIns="91440" tIns="45720" rIns="91440" bIns="45720" numCol="1" anchor="ctr" anchorCtr="0" compatLnSpc="1">
            <a:prstTxWarp prst="textNoShape">
              <a:avLst/>
            </a:prstTxWarp>
            <a:spAutoFit/>
          </a:bodyPr>
          <a:lstStyle/>
          <a:p>
            <a:pPr marL="0" lvl="0" indent="0" eaLnBrk="0" fontAlgn="base" hangingPunct="0">
              <a:lnSpc>
                <a:spcPct val="100000"/>
              </a:lnSpc>
              <a:spcBef>
                <a:spcPct val="0"/>
              </a:spcBef>
              <a:spcAft>
                <a:spcPct val="0"/>
              </a:spcAft>
              <a:buClrTx/>
              <a:buSzTx/>
              <a:buNone/>
            </a:pPr>
            <a:r>
              <a:rPr lang="en-US" altLang="en-US" sz="1800" dirty="0">
                <a:solidFill>
                  <a:schemeClr val="tx1"/>
                </a:solidFill>
                <a:latin typeface="Arial" panose="020B0604020202020204" pitchFamily="34" charset="0"/>
              </a:rPr>
              <a:t>a=</a:t>
            </a:r>
            <a:r>
              <a:rPr lang="pl-PL" altLang="en-US" sz="1800" dirty="0">
                <a:solidFill>
                  <a:schemeClr val="tx1"/>
                </a:solidFill>
                <a:latin typeface="Arial" panose="020B0604020202020204" pitchFamily="34" charset="0"/>
              </a:rPr>
              <a:t>hello-</a:t>
            </a:r>
            <a:r>
              <a:rPr lang="pl-PL" altLang="en-US" sz="1800" dirty="0" err="1">
                <a:solidFill>
                  <a:schemeClr val="tx1"/>
                </a:solidFill>
                <a:latin typeface="Arial" panose="020B0604020202020204" pitchFamily="34" charset="0"/>
              </a:rPr>
              <a:t>world</a:t>
            </a:r>
            <a:endParaRPr lang="en-US" altLang="en-US" sz="1800" dirty="0">
              <a:solidFill>
                <a:schemeClr val="tx1"/>
              </a:solidFill>
              <a:latin typeface="Arial" panose="020B0604020202020204" pitchFamily="34" charset="0"/>
            </a:endParaRPr>
          </a:p>
          <a:p>
            <a:pPr marL="0" lvl="0" indent="0" eaLnBrk="0" fontAlgn="base" hangingPunct="0">
              <a:lnSpc>
                <a:spcPct val="100000"/>
              </a:lnSpc>
              <a:spcBef>
                <a:spcPct val="0"/>
              </a:spcBef>
              <a:spcAft>
                <a:spcPct val="0"/>
              </a:spcAft>
              <a:buClrTx/>
              <a:buSzTx/>
              <a:buNone/>
            </a:pPr>
            <a:r>
              <a:rPr lang="en-US" altLang="en-US" sz="1800" dirty="0">
                <a:solidFill>
                  <a:schemeClr val="tx1"/>
                </a:solidFill>
                <a:latin typeface="Arial" panose="020B0604020202020204" pitchFamily="34" charset="0"/>
              </a:rPr>
              <a:t>a=</a:t>
            </a:r>
            <a:r>
              <a:rPr lang="pl-PL" altLang="en-US" sz="1800" dirty="0" err="1">
                <a:solidFill>
                  <a:schemeClr val="tx1"/>
                </a:solidFill>
                <a:latin typeface="Arial" panose="020B0604020202020204" pitchFamily="34" charset="0"/>
              </a:rPr>
              <a:t>lorem-ipsum</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6" name="Symbol zastępczy zawartości 2">
            <a:extLst>
              <a:ext uri="{FF2B5EF4-FFF2-40B4-BE49-F238E27FC236}">
                <a16:creationId xmlns:a16="http://schemas.microsoft.com/office/drawing/2014/main" id="{45F58900-DE07-4885-9043-EE03BBABFABD}"/>
              </a:ext>
            </a:extLst>
          </p:cNvPr>
          <p:cNvSpPr txBox="1">
            <a:spLocks/>
          </p:cNvSpPr>
          <p:nvPr/>
        </p:nvSpPr>
        <p:spPr>
          <a:xfrm>
            <a:off x="1097280" y="3009900"/>
            <a:ext cx="10058400" cy="28591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just">
              <a:buNone/>
            </a:pPr>
            <a:br>
              <a:rPr lang="pl-PL" dirty="0"/>
            </a:br>
            <a:r>
              <a:rPr lang="pl-PL" dirty="0"/>
              <a:t>The </a:t>
            </a:r>
            <a:r>
              <a:rPr lang="pl-PL" dirty="0" err="1"/>
              <a:t>given</a:t>
            </a:r>
            <a:r>
              <a:rPr lang="pl-PL" dirty="0"/>
              <a:t> SDP </a:t>
            </a:r>
            <a:r>
              <a:rPr lang="pl-PL" dirty="0" err="1"/>
              <a:t>has</a:t>
            </a:r>
            <a:r>
              <a:rPr lang="pl-PL" dirty="0"/>
              <a:t> </a:t>
            </a:r>
            <a:r>
              <a:rPr lang="pl-PL" dirty="0" err="1"/>
              <a:t>two</a:t>
            </a:r>
            <a:r>
              <a:rPr lang="pl-PL" dirty="0"/>
              <a:t> lines:</a:t>
            </a:r>
          </a:p>
          <a:p>
            <a:pPr algn="just">
              <a:buFont typeface="Wingdings" panose="05000000000000000000" pitchFamily="2" charset="2"/>
              <a:buChar char="v"/>
            </a:pPr>
            <a:r>
              <a:rPr lang="pl-PL" dirty="0"/>
              <a:t>First </a:t>
            </a:r>
            <a:r>
              <a:rPr lang="pl-PL" dirty="0" err="1"/>
              <a:t>line</a:t>
            </a:r>
            <a:r>
              <a:rPr lang="pl-PL" dirty="0"/>
              <a:t> </a:t>
            </a:r>
            <a:r>
              <a:rPr lang="pl-PL" dirty="0" err="1"/>
              <a:t>has</a:t>
            </a:r>
            <a:r>
              <a:rPr lang="pl-PL" dirty="0"/>
              <a:t> </a:t>
            </a:r>
            <a:r>
              <a:rPr lang="pl-PL" dirty="0" err="1"/>
              <a:t>key</a:t>
            </a:r>
            <a:r>
              <a:rPr lang="pl-PL" dirty="0"/>
              <a:t> „</a:t>
            </a:r>
            <a:r>
              <a:rPr lang="pl-PL" b="1" dirty="0"/>
              <a:t>a</a:t>
            </a:r>
            <a:r>
              <a:rPr lang="pl-PL" dirty="0"/>
              <a:t>” with </a:t>
            </a:r>
            <a:r>
              <a:rPr lang="pl-PL" dirty="0" err="1"/>
              <a:t>value</a:t>
            </a:r>
            <a:r>
              <a:rPr lang="pl-PL" dirty="0"/>
              <a:t> „hello-</a:t>
            </a:r>
            <a:r>
              <a:rPr lang="pl-PL" dirty="0" err="1"/>
              <a:t>world</a:t>
            </a:r>
            <a:r>
              <a:rPr lang="pl-PL" dirty="0"/>
              <a:t>”</a:t>
            </a:r>
          </a:p>
          <a:p>
            <a:pPr algn="just">
              <a:buFont typeface="Wingdings" panose="05000000000000000000" pitchFamily="2" charset="2"/>
              <a:buChar char="v"/>
            </a:pPr>
            <a:r>
              <a:rPr lang="pl-PL" dirty="0"/>
              <a:t>Second </a:t>
            </a:r>
            <a:r>
              <a:rPr lang="pl-PL" dirty="0" err="1"/>
              <a:t>line</a:t>
            </a:r>
            <a:r>
              <a:rPr lang="pl-PL" dirty="0"/>
              <a:t> </a:t>
            </a:r>
            <a:r>
              <a:rPr lang="pl-PL" dirty="0" err="1"/>
              <a:t>has</a:t>
            </a:r>
            <a:r>
              <a:rPr lang="pl-PL" dirty="0"/>
              <a:t> </a:t>
            </a:r>
            <a:r>
              <a:rPr lang="pl-PL" dirty="0" err="1"/>
              <a:t>key</a:t>
            </a:r>
            <a:r>
              <a:rPr lang="pl-PL" dirty="0"/>
              <a:t> „</a:t>
            </a:r>
            <a:r>
              <a:rPr lang="pl-PL" b="1" dirty="0"/>
              <a:t>a</a:t>
            </a:r>
            <a:r>
              <a:rPr lang="pl-PL" dirty="0"/>
              <a:t>” with </a:t>
            </a:r>
            <a:r>
              <a:rPr lang="pl-PL" dirty="0" err="1"/>
              <a:t>value</a:t>
            </a:r>
            <a:r>
              <a:rPr lang="pl-PL" dirty="0"/>
              <a:t> „</a:t>
            </a:r>
            <a:r>
              <a:rPr lang="pl-PL" dirty="0" err="1"/>
              <a:t>lorem-ipsum</a:t>
            </a:r>
            <a:r>
              <a:rPr lang="pl-PL" dirty="0"/>
              <a:t>”</a:t>
            </a:r>
          </a:p>
          <a:p>
            <a:pPr algn="just">
              <a:buFontTx/>
              <a:buChar char="-"/>
            </a:pPr>
            <a:endParaRPr lang="pl-PL" dirty="0"/>
          </a:p>
          <a:p>
            <a:pPr marL="0" indent="0" algn="just">
              <a:buNone/>
            </a:pPr>
            <a:r>
              <a:rPr lang="pl-PL" dirty="0"/>
              <a:t>„a” </a:t>
            </a:r>
            <a:r>
              <a:rPr lang="pl-PL" dirty="0" err="1"/>
              <a:t>describes</a:t>
            </a:r>
            <a:r>
              <a:rPr lang="pl-PL" dirty="0"/>
              <a:t> </a:t>
            </a:r>
            <a:r>
              <a:rPr lang="pl-PL" dirty="0" err="1"/>
              <a:t>atribute</a:t>
            </a:r>
            <a:r>
              <a:rPr lang="pl-PL" dirty="0"/>
              <a:t> </a:t>
            </a:r>
            <a:r>
              <a:rPr lang="pl-PL" dirty="0" err="1"/>
              <a:t>property</a:t>
            </a:r>
            <a:r>
              <a:rPr lang="pl-PL" dirty="0"/>
              <a:t>, a </a:t>
            </a:r>
            <a:r>
              <a:rPr lang="pl-PL" dirty="0" err="1"/>
              <a:t>simple</a:t>
            </a:r>
            <a:r>
              <a:rPr lang="pl-PL" dirty="0"/>
              <a:t> </a:t>
            </a:r>
            <a:r>
              <a:rPr lang="pl-PL" dirty="0" err="1"/>
              <a:t>text</a:t>
            </a:r>
            <a:r>
              <a:rPr lang="pl-PL" dirty="0"/>
              <a:t> field. It </a:t>
            </a:r>
            <a:r>
              <a:rPr lang="pl-PL" dirty="0" err="1"/>
              <a:t>is</a:t>
            </a:r>
            <a:r>
              <a:rPr lang="pl-PL" dirty="0"/>
              <a:t> the most </a:t>
            </a:r>
            <a:r>
              <a:rPr lang="pl-PL" dirty="0" err="1"/>
              <a:t>commonly</a:t>
            </a:r>
            <a:r>
              <a:rPr lang="pl-PL" dirty="0"/>
              <a:t> </a:t>
            </a:r>
            <a:r>
              <a:rPr lang="pl-PL" dirty="0" err="1"/>
              <a:t>used</a:t>
            </a:r>
            <a:r>
              <a:rPr lang="pl-PL" dirty="0"/>
              <a:t> </a:t>
            </a:r>
            <a:r>
              <a:rPr lang="pl-PL" dirty="0" err="1"/>
              <a:t>key</a:t>
            </a:r>
            <a:endParaRPr lang="en-GB" dirty="0"/>
          </a:p>
        </p:txBody>
      </p:sp>
    </p:spTree>
    <p:extLst>
      <p:ext uri="{BB962C8B-B14F-4D97-AF65-F5344CB8AC3E}">
        <p14:creationId xmlns:p14="http://schemas.microsoft.com/office/powerpoint/2010/main" val="307358734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SDP</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23360"/>
          </a:xfrm>
        </p:spPr>
        <p:txBody>
          <a:bodyPr>
            <a:normAutofit/>
          </a:bodyPr>
          <a:lstStyle/>
          <a:p>
            <a:pPr algn="just">
              <a:buFont typeface="Wingdings" panose="05000000000000000000" pitchFamily="2" charset="2"/>
              <a:buChar char="v"/>
            </a:pPr>
            <a:r>
              <a:rPr lang="pl-PL" dirty="0" err="1"/>
              <a:t>WebRTC</a:t>
            </a:r>
            <a:r>
              <a:rPr lang="pl-PL" dirty="0"/>
              <a:t> </a:t>
            </a:r>
            <a:r>
              <a:rPr lang="pl-PL" dirty="0" err="1"/>
              <a:t>uses</a:t>
            </a:r>
            <a:r>
              <a:rPr lang="pl-PL" dirty="0"/>
              <a:t> </a:t>
            </a:r>
            <a:r>
              <a:rPr lang="pl-PL" dirty="0" err="1"/>
              <a:t>only</a:t>
            </a:r>
            <a:r>
              <a:rPr lang="pl-PL" dirty="0"/>
              <a:t> a </a:t>
            </a:r>
            <a:r>
              <a:rPr lang="pl-PL" dirty="0" err="1"/>
              <a:t>few</a:t>
            </a:r>
            <a:r>
              <a:rPr lang="pl-PL" dirty="0"/>
              <a:t> SDP </a:t>
            </a:r>
            <a:r>
              <a:rPr lang="pl-PL" dirty="0" err="1"/>
              <a:t>keys</a:t>
            </a:r>
            <a:r>
              <a:rPr lang="pl-PL" dirty="0"/>
              <a:t> </a:t>
            </a:r>
            <a:r>
              <a:rPr lang="pl-PL" dirty="0" err="1"/>
              <a:t>described</a:t>
            </a:r>
            <a:r>
              <a:rPr lang="pl-PL" dirty="0"/>
              <a:t> in the </a:t>
            </a:r>
            <a:r>
              <a:rPr lang="fr-FR" dirty="0"/>
              <a:t> JavaScript Session Establishment Protocol (JSEP)</a:t>
            </a:r>
            <a:r>
              <a:rPr lang="pl-PL" dirty="0"/>
              <a:t>  </a:t>
            </a:r>
            <a:r>
              <a:rPr lang="pl-PL" dirty="0" err="1"/>
              <a:t>described</a:t>
            </a:r>
            <a:r>
              <a:rPr lang="pl-PL" dirty="0"/>
              <a:t> in the </a:t>
            </a:r>
            <a:r>
              <a:rPr lang="pl-PL" dirty="0">
                <a:hlinkClick r:id="rId2"/>
              </a:rPr>
              <a:t>RFC 8829</a:t>
            </a:r>
            <a:endParaRPr lang="pl-PL" dirty="0"/>
          </a:p>
          <a:p>
            <a:pPr algn="just">
              <a:buFont typeface="Wingdings" panose="05000000000000000000" pitchFamily="2" charset="2"/>
              <a:buChar char="v"/>
            </a:pPr>
            <a:r>
              <a:rPr lang="pl-PL" dirty="0" err="1"/>
              <a:t>These</a:t>
            </a:r>
            <a:r>
              <a:rPr lang="pl-PL" dirty="0"/>
              <a:t> </a:t>
            </a:r>
            <a:r>
              <a:rPr lang="pl-PL" dirty="0" err="1"/>
              <a:t>keys</a:t>
            </a:r>
            <a:r>
              <a:rPr lang="pl-PL" dirty="0"/>
              <a:t> </a:t>
            </a:r>
            <a:r>
              <a:rPr lang="pl-PL" dirty="0" err="1"/>
              <a:t>are</a:t>
            </a:r>
            <a:r>
              <a:rPr lang="pl-PL" dirty="0"/>
              <a:t>:</a:t>
            </a:r>
          </a:p>
          <a:p>
            <a:pPr lvl="1" algn="just">
              <a:buFont typeface="Wingdings" panose="05000000000000000000" pitchFamily="2" charset="2"/>
              <a:buChar char="v"/>
            </a:pPr>
            <a:r>
              <a:rPr lang="pl-PL" dirty="0"/>
              <a:t> </a:t>
            </a:r>
            <a:r>
              <a:rPr lang="en-GB" dirty="0"/>
              <a:t>v - Version, should be equal to 0.</a:t>
            </a:r>
            <a:endParaRPr lang="pl-PL" dirty="0"/>
          </a:p>
          <a:p>
            <a:pPr lvl="1" algn="just">
              <a:buFont typeface="Wingdings" panose="05000000000000000000" pitchFamily="2" charset="2"/>
              <a:buChar char="v"/>
            </a:pPr>
            <a:r>
              <a:rPr lang="pl-PL" dirty="0"/>
              <a:t> </a:t>
            </a:r>
            <a:r>
              <a:rPr lang="en-GB" dirty="0"/>
              <a:t>o - Origin, contains a unique ID useful for renegotiations.</a:t>
            </a:r>
            <a:endParaRPr lang="pl-PL" dirty="0"/>
          </a:p>
          <a:p>
            <a:pPr lvl="1" algn="just">
              <a:buFont typeface="Wingdings" panose="05000000000000000000" pitchFamily="2" charset="2"/>
              <a:buChar char="v"/>
            </a:pPr>
            <a:r>
              <a:rPr lang="pl-PL" dirty="0"/>
              <a:t> </a:t>
            </a:r>
            <a:r>
              <a:rPr lang="en-GB" dirty="0"/>
              <a:t>s - Session Name, should be equal to -.</a:t>
            </a:r>
            <a:endParaRPr lang="pl-PL" dirty="0"/>
          </a:p>
          <a:p>
            <a:pPr lvl="1" algn="just">
              <a:buFont typeface="Wingdings" panose="05000000000000000000" pitchFamily="2" charset="2"/>
              <a:buChar char="v"/>
            </a:pPr>
            <a:r>
              <a:rPr lang="pl-PL" dirty="0"/>
              <a:t> </a:t>
            </a:r>
            <a:r>
              <a:rPr lang="en-GB" dirty="0"/>
              <a:t>t - Timing, should be equal to 0 0.</a:t>
            </a:r>
            <a:endParaRPr lang="pl-PL" dirty="0"/>
          </a:p>
          <a:p>
            <a:pPr lvl="1" algn="just">
              <a:buFont typeface="Wingdings" panose="05000000000000000000" pitchFamily="2" charset="2"/>
              <a:buChar char="v"/>
            </a:pPr>
            <a:r>
              <a:rPr lang="pl-PL" dirty="0"/>
              <a:t> </a:t>
            </a:r>
            <a:r>
              <a:rPr lang="en-GB" dirty="0"/>
              <a:t>m - Media Description (m=&lt;media&gt; &lt;port&gt; &lt;proto&gt; &lt;</a:t>
            </a:r>
            <a:r>
              <a:rPr lang="en-GB" dirty="0" err="1"/>
              <a:t>fmt</a:t>
            </a:r>
            <a:r>
              <a:rPr lang="en-GB" dirty="0"/>
              <a:t>&gt; ...), </a:t>
            </a:r>
            <a:r>
              <a:rPr lang="pl-PL" dirty="0" err="1"/>
              <a:t>describes</a:t>
            </a:r>
            <a:r>
              <a:rPr lang="pl-PL" dirty="0"/>
              <a:t> the </a:t>
            </a:r>
            <a:r>
              <a:rPr lang="pl-PL" dirty="0" err="1"/>
              <a:t>stream</a:t>
            </a:r>
            <a:endParaRPr lang="pl-PL" dirty="0"/>
          </a:p>
          <a:p>
            <a:pPr lvl="1" algn="just">
              <a:buFont typeface="Wingdings" panose="05000000000000000000" pitchFamily="2" charset="2"/>
              <a:buChar char="v"/>
            </a:pPr>
            <a:r>
              <a:rPr lang="pl-PL" dirty="0"/>
              <a:t> </a:t>
            </a:r>
            <a:r>
              <a:rPr lang="en-GB" dirty="0"/>
              <a:t>a - Attribute, a free text field. </a:t>
            </a:r>
            <a:endParaRPr lang="pl-PL" dirty="0"/>
          </a:p>
          <a:p>
            <a:pPr lvl="1" algn="just">
              <a:buFont typeface="Wingdings" panose="05000000000000000000" pitchFamily="2" charset="2"/>
              <a:buChar char="v"/>
            </a:pPr>
            <a:r>
              <a:rPr lang="pl-PL" dirty="0"/>
              <a:t> </a:t>
            </a:r>
            <a:r>
              <a:rPr lang="en-GB" dirty="0"/>
              <a:t>c - Connection Data, should be equal to IN IP4 0.0.0.0.</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181103773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SDP – media </a:t>
            </a:r>
            <a:r>
              <a:rPr lang="pl-PL" dirty="0" err="1">
                <a:solidFill>
                  <a:schemeClr val="tx1"/>
                </a:solidFill>
              </a:rPr>
              <a:t>descriptors</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3220720" cy="4008966"/>
          </a:xfrm>
        </p:spPr>
        <p:txBody>
          <a:bodyPr>
            <a:normAutofit/>
          </a:bodyPr>
          <a:lstStyle/>
          <a:p>
            <a:pPr marL="0" indent="0" algn="just">
              <a:buNone/>
            </a:pPr>
            <a:endParaRPr lang="pl-PL" dirty="0"/>
          </a:p>
          <a:p>
            <a:pPr marL="0" indent="0" algn="just">
              <a:buNone/>
            </a:pPr>
            <a:r>
              <a:rPr lang="en-GB" dirty="0"/>
              <a:t>v=0</a:t>
            </a:r>
          </a:p>
          <a:p>
            <a:pPr marL="0" indent="0" algn="just">
              <a:buNone/>
            </a:pPr>
            <a:r>
              <a:rPr lang="en-GB" dirty="0">
                <a:solidFill>
                  <a:schemeClr val="accent2"/>
                </a:solidFill>
              </a:rPr>
              <a:t>m=audio 4000 RTP/AVP 111</a:t>
            </a:r>
          </a:p>
          <a:p>
            <a:pPr marL="0" indent="0" algn="just">
              <a:buNone/>
            </a:pPr>
            <a:r>
              <a:rPr lang="en-GB" dirty="0">
                <a:solidFill>
                  <a:schemeClr val="accent2"/>
                </a:solidFill>
              </a:rPr>
              <a:t>a=rtpmap:111 OPUS/48000/2</a:t>
            </a:r>
          </a:p>
          <a:p>
            <a:pPr marL="0" indent="0" algn="just">
              <a:buNone/>
            </a:pPr>
            <a:r>
              <a:rPr lang="en-GB" dirty="0">
                <a:solidFill>
                  <a:schemeClr val="accent5">
                    <a:lumMod val="75000"/>
                  </a:schemeClr>
                </a:solidFill>
              </a:rPr>
              <a:t>m=video 4000 RTP/AVP 96</a:t>
            </a:r>
          </a:p>
          <a:p>
            <a:pPr marL="0" indent="0" algn="just">
              <a:buNone/>
            </a:pPr>
            <a:r>
              <a:rPr lang="en-GB" dirty="0">
                <a:solidFill>
                  <a:schemeClr val="accent5">
                    <a:lumMod val="75000"/>
                  </a:schemeClr>
                </a:solidFill>
              </a:rPr>
              <a:t>a=rtpmap:96 VP8/90000</a:t>
            </a:r>
          </a:p>
          <a:p>
            <a:pPr marL="0" indent="0" algn="just">
              <a:buNone/>
            </a:pPr>
            <a:r>
              <a:rPr lang="en-GB" dirty="0"/>
              <a:t>a=my-</a:t>
            </a:r>
            <a:r>
              <a:rPr lang="en-GB" dirty="0" err="1"/>
              <a:t>sdp</a:t>
            </a:r>
            <a:r>
              <a:rPr lang="en-GB" dirty="0"/>
              <a:t>-value</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8" name="Symbol zastępczy zawartości 2">
            <a:extLst>
              <a:ext uri="{FF2B5EF4-FFF2-40B4-BE49-F238E27FC236}">
                <a16:creationId xmlns:a16="http://schemas.microsoft.com/office/drawing/2014/main" id="{F4E23D9C-913E-4A47-8140-F63564D6576F}"/>
              </a:ext>
            </a:extLst>
          </p:cNvPr>
          <p:cNvSpPr txBox="1">
            <a:spLocks/>
          </p:cNvSpPr>
          <p:nvPr/>
        </p:nvSpPr>
        <p:spPr>
          <a:xfrm>
            <a:off x="4983480" y="1737360"/>
            <a:ext cx="6662420" cy="4472940"/>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buNone/>
            </a:pPr>
            <a:endParaRPr lang="pl-PL" dirty="0"/>
          </a:p>
          <a:p>
            <a:pPr marL="0" indent="0">
              <a:buNone/>
            </a:pPr>
            <a:r>
              <a:rPr lang="pl-PL" dirty="0"/>
              <a:t>SDP </a:t>
            </a:r>
            <a:r>
              <a:rPr lang="pl-PL" dirty="0" err="1"/>
              <a:t>contains</a:t>
            </a:r>
            <a:r>
              <a:rPr lang="pl-PL" dirty="0"/>
              <a:t> </a:t>
            </a:r>
            <a:r>
              <a:rPr lang="pl-PL" dirty="0" err="1"/>
              <a:t>two</a:t>
            </a:r>
            <a:r>
              <a:rPr lang="pl-PL" dirty="0"/>
              <a:t> Media </a:t>
            </a:r>
            <a:r>
              <a:rPr lang="pl-PL" dirty="0" err="1"/>
              <a:t>Descriptors</a:t>
            </a:r>
            <a:r>
              <a:rPr lang="pl-PL" dirty="0"/>
              <a:t>:</a:t>
            </a:r>
          </a:p>
          <a:p>
            <a:pPr marL="0" indent="0">
              <a:buNone/>
            </a:pPr>
            <a:endParaRPr lang="pl-PL" dirty="0"/>
          </a:p>
          <a:p>
            <a:pPr marL="457200" indent="-457200">
              <a:buFont typeface="+mj-lt"/>
              <a:buAutoNum type="arabicPeriod"/>
            </a:pPr>
            <a:r>
              <a:rPr lang="pl-PL" dirty="0"/>
              <a:t>The audio </a:t>
            </a:r>
            <a:r>
              <a:rPr lang="pl-PL" dirty="0" err="1"/>
              <a:t>stream</a:t>
            </a:r>
            <a:r>
              <a:rPr lang="pl-PL" dirty="0"/>
              <a:t> </a:t>
            </a:r>
            <a:r>
              <a:rPr lang="pl-PL" dirty="0" err="1"/>
              <a:t>is</a:t>
            </a:r>
            <a:r>
              <a:rPr lang="pl-PL" dirty="0"/>
              <a:t> </a:t>
            </a:r>
            <a:r>
              <a:rPr lang="pl-PL" dirty="0" err="1"/>
              <a:t>located</a:t>
            </a:r>
            <a:r>
              <a:rPr lang="pl-PL" dirty="0"/>
              <a:t> on port 4000, with </a:t>
            </a:r>
            <a:r>
              <a:rPr lang="en-GB" dirty="0"/>
              <a:t>RTP Audio/Video Profile</a:t>
            </a:r>
            <a:r>
              <a:rPr lang="pl-PL" dirty="0"/>
              <a:t> set to 111. </a:t>
            </a:r>
            <a:r>
              <a:rPr lang="pl-PL" dirty="0" err="1"/>
              <a:t>Rtpmap</a:t>
            </a:r>
            <a:r>
              <a:rPr lang="pl-PL" dirty="0"/>
              <a:t> </a:t>
            </a:r>
            <a:r>
              <a:rPr lang="pl-PL" dirty="0" err="1"/>
              <a:t>property</a:t>
            </a:r>
            <a:r>
              <a:rPr lang="pl-PL" dirty="0"/>
              <a:t> with the </a:t>
            </a:r>
            <a:r>
              <a:rPr lang="pl-PL" dirty="0" err="1"/>
              <a:t>value</a:t>
            </a:r>
            <a:r>
              <a:rPr lang="pl-PL" dirty="0"/>
              <a:t> set to Opus </a:t>
            </a:r>
            <a:r>
              <a:rPr lang="pl-PL" dirty="0" err="1"/>
              <a:t>codec</a:t>
            </a:r>
            <a:r>
              <a:rPr lang="pl-PL" dirty="0"/>
              <a:t> with 48000Hz and 2 </a:t>
            </a:r>
            <a:r>
              <a:rPr lang="pl-PL" dirty="0" err="1"/>
              <a:t>channels</a:t>
            </a:r>
            <a:r>
              <a:rPr lang="pl-PL" dirty="0"/>
              <a:t> (stereo)</a:t>
            </a:r>
          </a:p>
          <a:p>
            <a:pPr marL="457200" indent="-457200">
              <a:buFont typeface="+mj-lt"/>
              <a:buAutoNum type="arabicPeriod"/>
            </a:pPr>
            <a:r>
              <a:rPr lang="pl-PL" dirty="0"/>
              <a:t>The video </a:t>
            </a:r>
            <a:r>
              <a:rPr lang="pl-PL" dirty="0" err="1"/>
              <a:t>stream</a:t>
            </a:r>
            <a:r>
              <a:rPr lang="pl-PL" dirty="0"/>
              <a:t> </a:t>
            </a:r>
            <a:r>
              <a:rPr lang="pl-PL" dirty="0" err="1"/>
              <a:t>is</a:t>
            </a:r>
            <a:r>
              <a:rPr lang="pl-PL" dirty="0"/>
              <a:t> </a:t>
            </a:r>
            <a:r>
              <a:rPr lang="pl-PL" dirty="0" err="1"/>
              <a:t>located</a:t>
            </a:r>
            <a:r>
              <a:rPr lang="pl-PL" dirty="0"/>
              <a:t> on port 4000, with AVP set to 96, with </a:t>
            </a:r>
            <a:r>
              <a:rPr lang="pl-PL" dirty="0" err="1"/>
              <a:t>two</a:t>
            </a:r>
            <a:r>
              <a:rPr lang="pl-PL" dirty="0"/>
              <a:t> </a:t>
            </a:r>
            <a:r>
              <a:rPr lang="pl-PL" dirty="0" err="1"/>
              <a:t>attributes</a:t>
            </a:r>
            <a:r>
              <a:rPr lang="pl-PL" dirty="0"/>
              <a:t>. </a:t>
            </a:r>
            <a:r>
              <a:rPr lang="pl-PL" dirty="0" err="1"/>
              <a:t>Rtpmap</a:t>
            </a:r>
            <a:r>
              <a:rPr lang="pl-PL" dirty="0"/>
              <a:t> </a:t>
            </a:r>
            <a:r>
              <a:rPr lang="pl-PL" dirty="0" err="1"/>
              <a:t>is</a:t>
            </a:r>
            <a:r>
              <a:rPr lang="pl-PL" dirty="0"/>
              <a:t> set to VP8 </a:t>
            </a:r>
            <a:r>
              <a:rPr lang="pl-PL" dirty="0" err="1"/>
              <a:t>compression</a:t>
            </a:r>
            <a:r>
              <a:rPr lang="pl-PL" dirty="0"/>
              <a:t> format and one </a:t>
            </a:r>
            <a:r>
              <a:rPr lang="pl-PL" dirty="0" err="1"/>
              <a:t>additional</a:t>
            </a:r>
            <a:r>
              <a:rPr lang="pl-PL" dirty="0"/>
              <a:t>, </a:t>
            </a:r>
            <a:r>
              <a:rPr lang="pl-PL" dirty="0" err="1"/>
              <a:t>custom</a:t>
            </a:r>
            <a:r>
              <a:rPr lang="pl-PL" dirty="0"/>
              <a:t> </a:t>
            </a:r>
            <a:r>
              <a:rPr lang="pl-PL" dirty="0" err="1"/>
              <a:t>property</a:t>
            </a:r>
            <a:endParaRPr lang="pl-PL" dirty="0"/>
          </a:p>
          <a:p>
            <a:pPr marL="0" indent="0">
              <a:buNone/>
            </a:pPr>
            <a:endParaRPr lang="pl-PL" dirty="0"/>
          </a:p>
          <a:p>
            <a:pPr marL="457200" indent="-457200">
              <a:buFont typeface="+mj-lt"/>
              <a:buAutoNum type="arabicPeriod"/>
            </a:pPr>
            <a:endParaRPr lang="en-GB" dirty="0"/>
          </a:p>
        </p:txBody>
      </p:sp>
    </p:spTree>
    <p:extLst>
      <p:ext uri="{BB962C8B-B14F-4D97-AF65-F5344CB8AC3E}">
        <p14:creationId xmlns:p14="http://schemas.microsoft.com/office/powerpoint/2010/main" val="57464949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SDP – </a:t>
            </a:r>
            <a:r>
              <a:rPr lang="pl-PL" dirty="0" err="1">
                <a:solidFill>
                  <a:schemeClr val="tx1"/>
                </a:solidFill>
              </a:rPr>
              <a:t>almost</a:t>
            </a:r>
            <a:r>
              <a:rPr lang="pl-PL" dirty="0">
                <a:solidFill>
                  <a:schemeClr val="tx1"/>
                </a:solidFill>
              </a:rPr>
              <a:t> </a:t>
            </a:r>
            <a:r>
              <a:rPr lang="pl-PL" dirty="0" err="1">
                <a:solidFill>
                  <a:schemeClr val="tx1"/>
                </a:solidFill>
              </a:rPr>
              <a:t>full</a:t>
            </a:r>
            <a:r>
              <a:rPr lang="pl-PL" dirty="0">
                <a:solidFill>
                  <a:schemeClr val="tx1"/>
                </a:solidFill>
              </a:rPr>
              <a:t> </a:t>
            </a:r>
            <a:r>
              <a:rPr lang="pl-PL" dirty="0" err="1">
                <a:solidFill>
                  <a:schemeClr val="tx1"/>
                </a:solidFill>
              </a:rPr>
              <a:t>picture</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973581"/>
            <a:ext cx="3614420" cy="4008966"/>
          </a:xfrm>
        </p:spPr>
        <p:txBody>
          <a:bodyPr>
            <a:normAutofit/>
          </a:bodyPr>
          <a:lstStyle/>
          <a:p>
            <a:pPr marL="0" indent="0">
              <a:buNone/>
            </a:pPr>
            <a:r>
              <a:rPr lang="en-GB" dirty="0"/>
              <a:t>v=0</a:t>
            </a:r>
          </a:p>
          <a:p>
            <a:pPr marL="0" indent="0">
              <a:buNone/>
            </a:pPr>
            <a:r>
              <a:rPr lang="en-GB" dirty="0"/>
              <a:t>o=- 0 0 IN IP4 127.0.0.1</a:t>
            </a:r>
          </a:p>
          <a:p>
            <a:pPr marL="0" indent="0">
              <a:buNone/>
            </a:pPr>
            <a:r>
              <a:rPr lang="en-GB" dirty="0"/>
              <a:t>s=-</a:t>
            </a:r>
          </a:p>
          <a:p>
            <a:pPr marL="0" indent="0">
              <a:buNone/>
            </a:pPr>
            <a:r>
              <a:rPr lang="en-GB" dirty="0"/>
              <a:t>c=IN IP4 127.0.0.1</a:t>
            </a:r>
          </a:p>
          <a:p>
            <a:pPr marL="0" indent="0">
              <a:buNone/>
            </a:pPr>
            <a:r>
              <a:rPr lang="en-GB" dirty="0"/>
              <a:t>t=0 0</a:t>
            </a:r>
          </a:p>
          <a:p>
            <a:pPr marL="0" indent="0">
              <a:buNone/>
            </a:pPr>
            <a:r>
              <a:rPr lang="en-GB" dirty="0"/>
              <a:t>m=audio 4000 RTP/AVP 111</a:t>
            </a:r>
          </a:p>
          <a:p>
            <a:pPr marL="0" indent="0">
              <a:buNone/>
            </a:pPr>
            <a:r>
              <a:rPr lang="en-GB" dirty="0"/>
              <a:t>a=rtpmap:111 OPUS/48000/2</a:t>
            </a:r>
          </a:p>
          <a:p>
            <a:pPr marL="0" indent="0">
              <a:buNone/>
            </a:pPr>
            <a:r>
              <a:rPr lang="en-GB" dirty="0"/>
              <a:t>m=video 4002 RTP/AVP 96</a:t>
            </a:r>
          </a:p>
          <a:p>
            <a:pPr marL="0" indent="0">
              <a:buNone/>
            </a:pPr>
            <a:r>
              <a:rPr lang="en-GB" dirty="0"/>
              <a:t>a=rtpmap:96 VP8/90000</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8" name="Symbol zastępczy zawartości 2">
            <a:extLst>
              <a:ext uri="{FF2B5EF4-FFF2-40B4-BE49-F238E27FC236}">
                <a16:creationId xmlns:a16="http://schemas.microsoft.com/office/drawing/2014/main" id="{F4E23D9C-913E-4A47-8140-F63564D6576F}"/>
              </a:ext>
            </a:extLst>
          </p:cNvPr>
          <p:cNvSpPr txBox="1">
            <a:spLocks/>
          </p:cNvSpPr>
          <p:nvPr/>
        </p:nvSpPr>
        <p:spPr>
          <a:xfrm>
            <a:off x="4945380" y="1993421"/>
            <a:ext cx="6662420" cy="4472940"/>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457200" indent="-457200">
              <a:buFont typeface="+mj-lt"/>
              <a:buAutoNum type="arabicPeriod"/>
            </a:pPr>
            <a:r>
              <a:rPr lang="pl-PL" dirty="0"/>
              <a:t>Version, </a:t>
            </a:r>
            <a:r>
              <a:rPr lang="pl-PL" dirty="0" err="1"/>
              <a:t>fixed</a:t>
            </a:r>
            <a:r>
              <a:rPr lang="pl-PL" dirty="0"/>
              <a:t>, </a:t>
            </a:r>
            <a:r>
              <a:rPr lang="pl-PL" dirty="0" err="1"/>
              <a:t>should</a:t>
            </a:r>
            <a:r>
              <a:rPr lang="pl-PL" dirty="0"/>
              <a:t> be 0</a:t>
            </a:r>
          </a:p>
          <a:p>
            <a:pPr marL="457200" indent="-457200">
              <a:buFont typeface="+mj-lt"/>
              <a:buAutoNum type="arabicPeriod"/>
            </a:pPr>
            <a:r>
              <a:rPr lang="pl-PL" dirty="0" err="1"/>
              <a:t>Origin</a:t>
            </a:r>
            <a:r>
              <a:rPr lang="pl-PL" dirty="0"/>
              <a:t> 0, </a:t>
            </a:r>
            <a:r>
              <a:rPr lang="pl-PL" dirty="0" err="1"/>
              <a:t>containing</a:t>
            </a:r>
            <a:r>
              <a:rPr lang="pl-PL" dirty="0"/>
              <a:t> ID </a:t>
            </a:r>
            <a:r>
              <a:rPr lang="pl-PL" dirty="0" err="1"/>
              <a:t>used</a:t>
            </a:r>
            <a:r>
              <a:rPr lang="pl-PL" dirty="0"/>
              <a:t> for </a:t>
            </a:r>
            <a:r>
              <a:rPr lang="en-GB" dirty="0"/>
              <a:t>renegotiations</a:t>
            </a:r>
            <a:endParaRPr lang="pl-PL" dirty="0"/>
          </a:p>
          <a:p>
            <a:pPr marL="457200" indent="-457200">
              <a:buFont typeface="+mj-lt"/>
              <a:buAutoNum type="arabicPeriod"/>
            </a:pPr>
            <a:r>
              <a:rPr lang="pl-PL" dirty="0" err="1"/>
              <a:t>Session</a:t>
            </a:r>
            <a:r>
              <a:rPr lang="pl-PL" dirty="0"/>
              <a:t> </a:t>
            </a:r>
            <a:r>
              <a:rPr lang="pl-PL" dirty="0" err="1"/>
              <a:t>name</a:t>
            </a:r>
            <a:r>
              <a:rPr lang="pl-PL" dirty="0"/>
              <a:t>, </a:t>
            </a:r>
            <a:r>
              <a:rPr lang="pl-PL" dirty="0" err="1"/>
              <a:t>fixed</a:t>
            </a:r>
            <a:r>
              <a:rPr lang="pl-PL" dirty="0"/>
              <a:t>, </a:t>
            </a:r>
            <a:r>
              <a:rPr lang="pl-PL" dirty="0" err="1"/>
              <a:t>should</a:t>
            </a:r>
            <a:r>
              <a:rPr lang="pl-PL" dirty="0"/>
              <a:t> be –</a:t>
            </a:r>
          </a:p>
          <a:p>
            <a:pPr marL="457200" indent="-457200">
              <a:buFont typeface="+mj-lt"/>
              <a:buAutoNum type="arabicPeriod"/>
            </a:pPr>
            <a:r>
              <a:rPr lang="pl-PL" dirty="0"/>
              <a:t>Connection data – </a:t>
            </a:r>
            <a:r>
              <a:rPr lang="pl-PL" dirty="0" err="1"/>
              <a:t>fixed</a:t>
            </a:r>
            <a:r>
              <a:rPr lang="pl-PL" dirty="0"/>
              <a:t>, </a:t>
            </a:r>
            <a:r>
              <a:rPr lang="pl-PL" dirty="0" err="1"/>
              <a:t>equal</a:t>
            </a:r>
            <a:r>
              <a:rPr lang="pl-PL" dirty="0"/>
              <a:t> to IN IP4 LOCALHOST</a:t>
            </a:r>
          </a:p>
          <a:p>
            <a:pPr marL="457200" indent="-457200">
              <a:buFont typeface="+mj-lt"/>
              <a:buAutoNum type="arabicPeriod"/>
            </a:pPr>
            <a:r>
              <a:rPr lang="pl-PL" dirty="0"/>
              <a:t>Timing – </a:t>
            </a:r>
            <a:r>
              <a:rPr lang="pl-PL" dirty="0" err="1"/>
              <a:t>fixed</a:t>
            </a:r>
            <a:r>
              <a:rPr lang="pl-PL" dirty="0"/>
              <a:t>,  </a:t>
            </a:r>
            <a:r>
              <a:rPr lang="pl-PL" dirty="0" err="1"/>
              <a:t>should</a:t>
            </a:r>
            <a:r>
              <a:rPr lang="pl-PL" dirty="0"/>
              <a:t> be 0 0</a:t>
            </a:r>
          </a:p>
          <a:p>
            <a:pPr marL="457200" indent="-457200">
              <a:buFont typeface="+mj-lt"/>
              <a:buAutoNum type="arabicPeriod"/>
            </a:pPr>
            <a:r>
              <a:rPr lang="pl-PL" dirty="0"/>
              <a:t>Media </a:t>
            </a:r>
            <a:r>
              <a:rPr lang="pl-PL" dirty="0" err="1"/>
              <a:t>Descriptors</a:t>
            </a:r>
            <a:endParaRPr lang="pl-PL" dirty="0"/>
          </a:p>
          <a:p>
            <a:pPr marL="457200" indent="-457200">
              <a:buFont typeface="+mj-lt"/>
              <a:buAutoNum type="arabicPeriod"/>
            </a:pPr>
            <a:r>
              <a:rPr lang="pl-PL" dirty="0" err="1"/>
              <a:t>Attributes</a:t>
            </a:r>
            <a:endParaRPr lang="en-GB" dirty="0"/>
          </a:p>
        </p:txBody>
      </p:sp>
    </p:spTree>
    <p:extLst>
      <p:ext uri="{BB962C8B-B14F-4D97-AF65-F5344CB8AC3E}">
        <p14:creationId xmlns:p14="http://schemas.microsoft.com/office/powerpoint/2010/main" val="20432333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SDP – </a:t>
            </a:r>
            <a:r>
              <a:rPr lang="pl-PL" dirty="0" err="1">
                <a:solidFill>
                  <a:schemeClr val="tx1"/>
                </a:solidFill>
              </a:rPr>
              <a:t>other</a:t>
            </a:r>
            <a:r>
              <a:rPr lang="pl-PL" dirty="0">
                <a:solidFill>
                  <a:schemeClr val="tx1"/>
                </a:solidFill>
              </a:rPr>
              <a:t> </a:t>
            </a:r>
            <a:r>
              <a:rPr lang="pl-PL" dirty="0" err="1">
                <a:solidFill>
                  <a:schemeClr val="tx1"/>
                </a:solidFill>
              </a:rPr>
              <a:t>keys</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buNone/>
            </a:pPr>
            <a:r>
              <a:rPr lang="pl-PL" dirty="0" err="1"/>
              <a:t>WebRTC</a:t>
            </a:r>
            <a:r>
              <a:rPr lang="pl-PL" dirty="0"/>
              <a:t> agent </a:t>
            </a:r>
            <a:r>
              <a:rPr lang="pl-PL" dirty="0" err="1"/>
              <a:t>uses</a:t>
            </a:r>
            <a:r>
              <a:rPr lang="pl-PL" dirty="0"/>
              <a:t> a </a:t>
            </a:r>
            <a:r>
              <a:rPr lang="pl-PL" dirty="0" err="1"/>
              <a:t>few</a:t>
            </a:r>
            <a:r>
              <a:rPr lang="pl-PL" dirty="0"/>
              <a:t> </a:t>
            </a:r>
            <a:r>
              <a:rPr lang="pl-PL" dirty="0" err="1"/>
              <a:t>additional</a:t>
            </a:r>
            <a:r>
              <a:rPr lang="pl-PL" dirty="0"/>
              <a:t> SDP </a:t>
            </a:r>
            <a:r>
              <a:rPr lang="pl-PL" dirty="0" err="1"/>
              <a:t>attributes</a:t>
            </a:r>
            <a:r>
              <a:rPr lang="pl-PL" dirty="0"/>
              <a:t>, </a:t>
            </a:r>
            <a:r>
              <a:rPr lang="pl-PL" dirty="0" err="1"/>
              <a:t>including</a:t>
            </a:r>
            <a:r>
              <a:rPr lang="pl-PL" dirty="0"/>
              <a:t> </a:t>
            </a:r>
            <a:r>
              <a:rPr lang="pl-PL" b="1" dirty="0" err="1"/>
              <a:t>group</a:t>
            </a:r>
            <a:r>
              <a:rPr lang="pl-PL" dirty="0"/>
              <a:t>, </a:t>
            </a:r>
            <a:r>
              <a:rPr lang="pl-PL" b="1" dirty="0"/>
              <a:t>fingerprint:sha-256</a:t>
            </a:r>
            <a:r>
              <a:rPr lang="pl-PL" dirty="0"/>
              <a:t>, </a:t>
            </a:r>
            <a:r>
              <a:rPr lang="pl-PL" b="1" dirty="0"/>
              <a:t>setup</a:t>
            </a:r>
            <a:r>
              <a:rPr lang="pl-PL" dirty="0"/>
              <a:t>, </a:t>
            </a:r>
            <a:r>
              <a:rPr lang="pl-PL" b="1" dirty="0" err="1"/>
              <a:t>mid</a:t>
            </a:r>
            <a:r>
              <a:rPr lang="pl-PL" dirty="0"/>
              <a:t>, </a:t>
            </a:r>
            <a:r>
              <a:rPr lang="pl-PL" b="1" dirty="0" err="1"/>
              <a:t>ice-ufrag</a:t>
            </a:r>
            <a:r>
              <a:rPr lang="pl-PL" dirty="0"/>
              <a:t>, </a:t>
            </a:r>
            <a:r>
              <a:rPr lang="pl-PL" b="1" dirty="0" err="1"/>
              <a:t>ice-pwd</a:t>
            </a:r>
            <a:r>
              <a:rPr lang="pl-PL" dirty="0"/>
              <a:t>, </a:t>
            </a:r>
            <a:r>
              <a:rPr lang="pl-PL" b="1" dirty="0" err="1"/>
              <a:t>rtpmap</a:t>
            </a:r>
            <a:r>
              <a:rPr lang="pl-PL" dirty="0"/>
              <a:t>, </a:t>
            </a:r>
            <a:r>
              <a:rPr lang="pl-PL" b="1" dirty="0" err="1"/>
              <a:t>fmtp</a:t>
            </a:r>
            <a:r>
              <a:rPr lang="pl-PL" dirty="0"/>
              <a:t>, </a:t>
            </a:r>
            <a:r>
              <a:rPr lang="pl-PL" b="1" dirty="0" err="1"/>
              <a:t>ssrc</a:t>
            </a:r>
            <a:r>
              <a:rPr lang="pl-PL" dirty="0"/>
              <a:t>, </a:t>
            </a:r>
            <a:r>
              <a:rPr lang="pl-PL" b="1" dirty="0" err="1"/>
              <a:t>label</a:t>
            </a:r>
            <a:r>
              <a:rPr lang="pl-PL" dirty="0"/>
              <a:t> and </a:t>
            </a:r>
            <a:r>
              <a:rPr lang="pl-PL" b="1" dirty="0" err="1"/>
              <a:t>candidate</a:t>
            </a:r>
            <a:r>
              <a:rPr lang="pl-PL" b="1" dirty="0"/>
              <a:t>. </a:t>
            </a:r>
          </a:p>
          <a:p>
            <a:pPr marL="0" indent="0">
              <a:buNone/>
            </a:pPr>
            <a:endParaRPr lang="pl-PL" b="1" dirty="0"/>
          </a:p>
          <a:p>
            <a:pPr marL="0" indent="0">
              <a:buNone/>
            </a:pPr>
            <a:r>
              <a:rPr lang="pl-PL" dirty="0"/>
              <a:t>The most </a:t>
            </a:r>
            <a:r>
              <a:rPr lang="pl-PL" dirty="0" err="1"/>
              <a:t>interesting</a:t>
            </a:r>
            <a:r>
              <a:rPr lang="pl-PL" dirty="0"/>
              <a:t> for </a:t>
            </a:r>
            <a:r>
              <a:rPr lang="pl-PL" dirty="0" err="1"/>
              <a:t>us</a:t>
            </a:r>
            <a:r>
              <a:rPr lang="pl-PL" dirty="0"/>
              <a:t> </a:t>
            </a:r>
            <a:r>
              <a:rPr lang="pl-PL" dirty="0" err="1"/>
              <a:t>will</a:t>
            </a:r>
            <a:r>
              <a:rPr lang="pl-PL" dirty="0"/>
              <a:t> be the </a:t>
            </a:r>
            <a:r>
              <a:rPr lang="pl-PL" dirty="0" err="1"/>
              <a:t>Candidate</a:t>
            </a:r>
            <a:r>
              <a:rPr lang="pl-PL" dirty="0"/>
              <a:t>. It </a:t>
            </a:r>
            <a:r>
              <a:rPr lang="pl-PL" dirty="0" err="1"/>
              <a:t>is</a:t>
            </a:r>
            <a:r>
              <a:rPr lang="pl-PL" dirty="0"/>
              <a:t> one of the </a:t>
            </a:r>
            <a:r>
              <a:rPr lang="pl-PL" dirty="0" err="1"/>
              <a:t>many</a:t>
            </a:r>
            <a:r>
              <a:rPr lang="pl-PL" dirty="0"/>
              <a:t> </a:t>
            </a:r>
            <a:r>
              <a:rPr lang="pl-PL" dirty="0" err="1"/>
              <a:t>possible</a:t>
            </a:r>
            <a:r>
              <a:rPr lang="pl-PL" dirty="0"/>
              <a:t> </a:t>
            </a:r>
            <a:r>
              <a:rPr lang="pl-PL" dirty="0" err="1"/>
              <a:t>addresses</a:t>
            </a:r>
            <a:r>
              <a:rPr lang="pl-PL" dirty="0"/>
              <a:t> of the </a:t>
            </a:r>
            <a:r>
              <a:rPr lang="pl-PL" dirty="0" err="1"/>
              <a:t>WebRTC</a:t>
            </a:r>
            <a:r>
              <a:rPr lang="pl-PL" dirty="0"/>
              <a:t> agent. It </a:t>
            </a:r>
            <a:r>
              <a:rPr lang="pl-PL" dirty="0" err="1"/>
              <a:t>is</a:t>
            </a:r>
            <a:r>
              <a:rPr lang="pl-PL" dirty="0"/>
              <a:t> </a:t>
            </a:r>
            <a:r>
              <a:rPr lang="pl-PL" dirty="0" err="1"/>
              <a:t>sent</a:t>
            </a:r>
            <a:r>
              <a:rPr lang="pl-PL" dirty="0"/>
              <a:t> </a:t>
            </a:r>
            <a:r>
              <a:rPr lang="pl-PL" dirty="0" err="1"/>
              <a:t>over</a:t>
            </a:r>
            <a:r>
              <a:rPr lang="pl-PL" dirty="0"/>
              <a:t> via SDP as </a:t>
            </a:r>
            <a:r>
              <a:rPr lang="pl-PL" dirty="0" err="1"/>
              <a:t>follows</a:t>
            </a:r>
            <a:r>
              <a:rPr lang="pl-PL" dirty="0"/>
              <a:t>:</a:t>
            </a:r>
            <a:br>
              <a:rPr lang="pl-PL" dirty="0"/>
            </a:br>
            <a:br>
              <a:rPr lang="pl-PL" dirty="0"/>
            </a:br>
            <a:r>
              <a:rPr lang="pl-PL" dirty="0"/>
              <a:t>a=</a:t>
            </a:r>
            <a:r>
              <a:rPr lang="pl-PL" dirty="0" err="1"/>
              <a:t>candidate:foundation</a:t>
            </a:r>
            <a:r>
              <a:rPr lang="pl-PL" dirty="0"/>
              <a:t> 1 </a:t>
            </a:r>
            <a:r>
              <a:rPr lang="pl-PL" b="1" dirty="0" err="1"/>
              <a:t>udp</a:t>
            </a:r>
            <a:r>
              <a:rPr lang="pl-PL" dirty="0"/>
              <a:t> 2130706431 </a:t>
            </a:r>
            <a:r>
              <a:rPr lang="pl-PL" b="1" dirty="0"/>
              <a:t>192.168.1.1 53165</a:t>
            </a:r>
            <a:r>
              <a:rPr lang="pl-PL" dirty="0"/>
              <a:t> </a:t>
            </a:r>
            <a:r>
              <a:rPr lang="pl-PL" b="1" dirty="0"/>
              <a:t>typ host</a:t>
            </a:r>
            <a:r>
              <a:rPr lang="pl-PL" dirty="0"/>
              <a:t> </a:t>
            </a:r>
            <a:r>
              <a:rPr lang="pl-PL" dirty="0" err="1"/>
              <a:t>generation</a:t>
            </a:r>
            <a:r>
              <a:rPr lang="pl-PL" dirty="0"/>
              <a:t> 0</a:t>
            </a:r>
            <a:br>
              <a:rPr lang="pl-PL" dirty="0"/>
            </a:br>
            <a:r>
              <a:rPr lang="pl-PL" dirty="0"/>
              <a:t>a=</a:t>
            </a:r>
            <a:r>
              <a:rPr lang="pl-PL" dirty="0" err="1"/>
              <a:t>candidate:foundation</a:t>
            </a:r>
            <a:r>
              <a:rPr lang="pl-PL" dirty="0"/>
              <a:t> 1 </a:t>
            </a:r>
            <a:r>
              <a:rPr lang="pl-PL" b="1" dirty="0" err="1"/>
              <a:t>udp</a:t>
            </a:r>
            <a:r>
              <a:rPr lang="pl-PL" dirty="0"/>
              <a:t> 1694498815 </a:t>
            </a:r>
            <a:r>
              <a:rPr lang="pl-PL" b="1" dirty="0"/>
              <a:t>1.2.3.4 57336 typ </a:t>
            </a:r>
            <a:r>
              <a:rPr lang="pl-PL" b="1" dirty="0" err="1"/>
              <a:t>srflx</a:t>
            </a:r>
            <a:r>
              <a:rPr lang="pl-PL" dirty="0"/>
              <a:t> </a:t>
            </a:r>
            <a:r>
              <a:rPr lang="pl-PL" dirty="0" err="1"/>
              <a:t>raddr</a:t>
            </a:r>
            <a:r>
              <a:rPr lang="pl-PL" dirty="0"/>
              <a:t> 0.0.0.0 </a:t>
            </a:r>
            <a:r>
              <a:rPr lang="pl-PL" dirty="0" err="1"/>
              <a:t>rport</a:t>
            </a:r>
            <a:r>
              <a:rPr lang="pl-PL" dirty="0"/>
              <a:t> 57336 </a:t>
            </a:r>
            <a:r>
              <a:rPr lang="pl-PL" dirty="0" err="1"/>
              <a:t>generation</a:t>
            </a:r>
            <a:r>
              <a:rPr lang="pl-PL" dirty="0"/>
              <a:t> 0</a:t>
            </a:r>
            <a:br>
              <a:rPr lang="pl-PL" dirty="0"/>
            </a:br>
            <a:r>
              <a:rPr lang="pl-PL" dirty="0"/>
              <a:t>a=end-of-</a:t>
            </a:r>
            <a:r>
              <a:rPr lang="pl-PL" dirty="0" err="1"/>
              <a:t>candidates</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262317093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P2P</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lnSpcReduction="10000"/>
          </a:bodyPr>
          <a:lstStyle/>
          <a:p>
            <a:pPr algn="just">
              <a:buFont typeface="Wingdings" panose="05000000000000000000" pitchFamily="2" charset="2"/>
              <a:buChar char="v"/>
            </a:pPr>
            <a:r>
              <a:rPr lang="en-GB" dirty="0"/>
              <a:t>WebRTC doesn't use a client/server model. Instead, it establishes a peer-to-peer connection. In this approach, each participant of the call is responsible for arranging the connection.</a:t>
            </a:r>
            <a:endParaRPr lang="pl-PL" dirty="0"/>
          </a:p>
          <a:p>
            <a:pPr algn="just">
              <a:buFont typeface="Wingdings" panose="05000000000000000000" pitchFamily="2" charset="2"/>
              <a:buChar char="v"/>
            </a:pPr>
            <a:r>
              <a:rPr lang="pl-PL" dirty="0"/>
              <a:t>To </a:t>
            </a:r>
            <a:r>
              <a:rPr lang="pl-PL" dirty="0" err="1"/>
              <a:t>achieve</a:t>
            </a:r>
            <a:r>
              <a:rPr lang="pl-PL" dirty="0"/>
              <a:t> </a:t>
            </a:r>
            <a:r>
              <a:rPr lang="pl-PL" dirty="0" err="1"/>
              <a:t>that</a:t>
            </a:r>
            <a:r>
              <a:rPr lang="pl-PL" dirty="0"/>
              <a:t>, </a:t>
            </a:r>
            <a:r>
              <a:rPr lang="pl-PL" dirty="0" err="1"/>
              <a:t>WebRTC</a:t>
            </a:r>
            <a:r>
              <a:rPr lang="pl-PL" dirty="0"/>
              <a:t> </a:t>
            </a:r>
            <a:r>
              <a:rPr lang="pl-PL" dirty="0" err="1"/>
              <a:t>peer</a:t>
            </a:r>
            <a:r>
              <a:rPr lang="pl-PL" dirty="0"/>
              <a:t> </a:t>
            </a:r>
            <a:r>
              <a:rPr lang="pl-PL" dirty="0" err="1"/>
              <a:t>needs</a:t>
            </a:r>
            <a:r>
              <a:rPr lang="pl-PL" dirty="0"/>
              <a:t> to </a:t>
            </a:r>
            <a:r>
              <a:rPr lang="pl-PL" dirty="0" err="1"/>
              <a:t>gather</a:t>
            </a:r>
            <a:r>
              <a:rPr lang="pl-PL" dirty="0"/>
              <a:t> </a:t>
            </a:r>
            <a:r>
              <a:rPr lang="pl-PL" dirty="0" err="1"/>
              <a:t>all</a:t>
            </a:r>
            <a:r>
              <a:rPr lang="pl-PL" dirty="0"/>
              <a:t> </a:t>
            </a:r>
            <a:r>
              <a:rPr lang="pl-PL" dirty="0" err="1"/>
              <a:t>required</a:t>
            </a:r>
            <a:r>
              <a:rPr lang="pl-PL" dirty="0"/>
              <a:t> </a:t>
            </a:r>
            <a:r>
              <a:rPr lang="pl-PL" dirty="0" err="1"/>
              <a:t>information</a:t>
            </a:r>
            <a:r>
              <a:rPr lang="pl-PL" dirty="0"/>
              <a:t> </a:t>
            </a:r>
            <a:r>
              <a:rPr lang="pl-PL" dirty="0" err="1"/>
              <a:t>about</a:t>
            </a:r>
            <a:r>
              <a:rPr lang="pl-PL" dirty="0"/>
              <a:t> the </a:t>
            </a:r>
            <a:r>
              <a:rPr lang="pl-PL" dirty="0" err="1"/>
              <a:t>local</a:t>
            </a:r>
            <a:r>
              <a:rPr lang="pl-PL" dirty="0"/>
              <a:t> environment and </a:t>
            </a:r>
            <a:r>
              <a:rPr lang="pl-PL" dirty="0" err="1"/>
              <a:t>send</a:t>
            </a:r>
            <a:r>
              <a:rPr lang="pl-PL" dirty="0"/>
              <a:t> </a:t>
            </a:r>
            <a:r>
              <a:rPr lang="pl-PL" dirty="0" err="1"/>
              <a:t>it</a:t>
            </a:r>
            <a:r>
              <a:rPr lang="pl-PL" dirty="0"/>
              <a:t> to the </a:t>
            </a:r>
            <a:r>
              <a:rPr lang="pl-PL" dirty="0" err="1"/>
              <a:t>other</a:t>
            </a:r>
            <a:r>
              <a:rPr lang="pl-PL" dirty="0"/>
              <a:t> </a:t>
            </a:r>
            <a:r>
              <a:rPr lang="pl-PL" dirty="0" err="1"/>
              <a:t>peer</a:t>
            </a:r>
            <a:r>
              <a:rPr lang="pl-PL" dirty="0"/>
              <a:t> </a:t>
            </a:r>
            <a:r>
              <a:rPr lang="pl-PL" dirty="0" err="1"/>
              <a:t>or</a:t>
            </a:r>
            <a:r>
              <a:rPr lang="pl-PL" dirty="0"/>
              <a:t> </a:t>
            </a:r>
            <a:r>
              <a:rPr lang="pl-PL" dirty="0" err="1"/>
              <a:t>peers</a:t>
            </a:r>
            <a:r>
              <a:rPr lang="pl-PL" dirty="0"/>
              <a:t> via </a:t>
            </a:r>
            <a:r>
              <a:rPr lang="pl-PL" dirty="0" err="1"/>
              <a:t>Signaling</a:t>
            </a:r>
            <a:endParaRPr lang="pl-PL" dirty="0"/>
          </a:p>
          <a:p>
            <a:pPr algn="just">
              <a:buFont typeface="Wingdings" panose="05000000000000000000" pitchFamily="2" charset="2"/>
              <a:buChar char="v"/>
            </a:pPr>
            <a:r>
              <a:rPr lang="pl-PL" dirty="0" err="1"/>
              <a:t>Establishing</a:t>
            </a:r>
            <a:r>
              <a:rPr lang="pl-PL" dirty="0"/>
              <a:t> P2P </a:t>
            </a:r>
            <a:r>
              <a:rPr lang="pl-PL" dirty="0" err="1"/>
              <a:t>connection</a:t>
            </a:r>
            <a:r>
              <a:rPr lang="pl-PL" dirty="0"/>
              <a:t> </a:t>
            </a:r>
            <a:r>
              <a:rPr lang="pl-PL" dirty="0" err="1"/>
              <a:t>can</a:t>
            </a:r>
            <a:r>
              <a:rPr lang="pl-PL" dirty="0"/>
              <a:t> be </a:t>
            </a:r>
            <a:r>
              <a:rPr lang="pl-PL" dirty="0" err="1"/>
              <a:t>difficult</a:t>
            </a:r>
            <a:r>
              <a:rPr lang="pl-PL" dirty="0"/>
              <a:t>. Most </a:t>
            </a:r>
            <a:r>
              <a:rPr lang="pl-PL" dirty="0" err="1"/>
              <a:t>often</a:t>
            </a:r>
            <a:r>
              <a:rPr lang="pl-PL" dirty="0"/>
              <a:t> the </a:t>
            </a:r>
            <a:r>
              <a:rPr lang="pl-PL" dirty="0" err="1"/>
              <a:t>peers</a:t>
            </a:r>
            <a:r>
              <a:rPr lang="pl-PL" dirty="0"/>
              <a:t> </a:t>
            </a:r>
            <a:r>
              <a:rPr lang="pl-PL" dirty="0" err="1"/>
              <a:t>are</a:t>
            </a:r>
            <a:r>
              <a:rPr lang="pl-PL" dirty="0"/>
              <a:t> </a:t>
            </a:r>
            <a:r>
              <a:rPr lang="pl-PL" dirty="0" err="1"/>
              <a:t>located</a:t>
            </a:r>
            <a:r>
              <a:rPr lang="pl-PL" dirty="0"/>
              <a:t> in </a:t>
            </a:r>
            <a:r>
              <a:rPr lang="pl-PL" dirty="0" err="1"/>
              <a:t>different</a:t>
            </a:r>
            <a:r>
              <a:rPr lang="pl-PL" dirty="0"/>
              <a:t> networks, </a:t>
            </a:r>
            <a:r>
              <a:rPr lang="pl-PL" dirty="0" err="1"/>
              <a:t>sometimes</a:t>
            </a:r>
            <a:r>
              <a:rPr lang="pl-PL" dirty="0"/>
              <a:t> </a:t>
            </a:r>
            <a:r>
              <a:rPr lang="pl-PL" dirty="0" err="1"/>
              <a:t>they</a:t>
            </a:r>
            <a:r>
              <a:rPr lang="pl-PL" dirty="0"/>
              <a:t> </a:t>
            </a:r>
            <a:r>
              <a:rPr lang="pl-PL" dirty="0" err="1"/>
              <a:t>can’t</a:t>
            </a:r>
            <a:r>
              <a:rPr lang="pl-PL" dirty="0"/>
              <a:t> </a:t>
            </a:r>
            <a:r>
              <a:rPr lang="pl-PL" dirty="0" err="1"/>
              <a:t>use</a:t>
            </a:r>
            <a:r>
              <a:rPr lang="pl-PL" dirty="0"/>
              <a:t> the same </a:t>
            </a:r>
            <a:r>
              <a:rPr lang="pl-PL" dirty="0" err="1"/>
              <a:t>protocol</a:t>
            </a:r>
            <a:r>
              <a:rPr lang="pl-PL" dirty="0"/>
              <a:t> (UDP </a:t>
            </a:r>
            <a:r>
              <a:rPr lang="pl-PL" dirty="0" err="1"/>
              <a:t>or</a:t>
            </a:r>
            <a:r>
              <a:rPr lang="pl-PL" dirty="0"/>
              <a:t> TCP) </a:t>
            </a:r>
            <a:r>
              <a:rPr lang="pl-PL" dirty="0" err="1"/>
              <a:t>or</a:t>
            </a:r>
            <a:r>
              <a:rPr lang="pl-PL" dirty="0"/>
              <a:t> </a:t>
            </a:r>
            <a:r>
              <a:rPr lang="pl-PL" dirty="0" err="1"/>
              <a:t>they</a:t>
            </a:r>
            <a:r>
              <a:rPr lang="pl-PL" dirty="0"/>
              <a:t> </a:t>
            </a:r>
            <a:r>
              <a:rPr lang="pl-PL" dirty="0" err="1"/>
              <a:t>may</a:t>
            </a:r>
            <a:r>
              <a:rPr lang="pl-PL" dirty="0"/>
              <a:t> </a:t>
            </a:r>
            <a:r>
              <a:rPr lang="pl-PL" dirty="0" err="1"/>
              <a:t>use</a:t>
            </a:r>
            <a:r>
              <a:rPr lang="pl-PL" dirty="0"/>
              <a:t> </a:t>
            </a:r>
            <a:r>
              <a:rPr lang="pl-PL" dirty="0" err="1"/>
              <a:t>different</a:t>
            </a:r>
            <a:r>
              <a:rPr lang="pl-PL" dirty="0"/>
              <a:t> IP </a:t>
            </a:r>
            <a:r>
              <a:rPr lang="pl-PL" dirty="0" err="1"/>
              <a:t>versions</a:t>
            </a:r>
            <a:r>
              <a:rPr lang="pl-PL" dirty="0"/>
              <a:t> (IP4 </a:t>
            </a:r>
            <a:r>
              <a:rPr lang="pl-PL" dirty="0" err="1"/>
              <a:t>or</a:t>
            </a:r>
            <a:r>
              <a:rPr lang="pl-PL" dirty="0"/>
              <a:t> IP6)</a:t>
            </a:r>
          </a:p>
          <a:p>
            <a:pPr algn="just">
              <a:buFont typeface="Wingdings" panose="05000000000000000000" pitchFamily="2" charset="2"/>
              <a:buChar char="v"/>
            </a:pPr>
            <a:r>
              <a:rPr lang="pl-PL" dirty="0" err="1"/>
              <a:t>Despite</a:t>
            </a:r>
            <a:r>
              <a:rPr lang="pl-PL" dirty="0"/>
              <a:t> </a:t>
            </a:r>
            <a:r>
              <a:rPr lang="pl-PL" dirty="0" err="1"/>
              <a:t>these</a:t>
            </a:r>
            <a:r>
              <a:rPr lang="pl-PL" dirty="0"/>
              <a:t> </a:t>
            </a:r>
            <a:r>
              <a:rPr lang="pl-PL" dirty="0" err="1"/>
              <a:t>difficulties</a:t>
            </a:r>
            <a:r>
              <a:rPr lang="pl-PL" dirty="0"/>
              <a:t>, P2P </a:t>
            </a:r>
            <a:r>
              <a:rPr lang="pl-PL" dirty="0" err="1"/>
              <a:t>connection</a:t>
            </a:r>
            <a:r>
              <a:rPr lang="pl-PL" dirty="0"/>
              <a:t> </a:t>
            </a:r>
            <a:r>
              <a:rPr lang="pl-PL" dirty="0" err="1"/>
              <a:t>brings</a:t>
            </a:r>
            <a:r>
              <a:rPr lang="pl-PL" dirty="0"/>
              <a:t> a </a:t>
            </a:r>
            <a:r>
              <a:rPr lang="pl-PL" dirty="0" err="1"/>
              <a:t>few</a:t>
            </a:r>
            <a:r>
              <a:rPr lang="pl-PL" dirty="0"/>
              <a:t> </a:t>
            </a:r>
            <a:r>
              <a:rPr lang="pl-PL" dirty="0" err="1"/>
              <a:t>advantages</a:t>
            </a:r>
            <a:r>
              <a:rPr lang="pl-PL" dirty="0"/>
              <a:t> </a:t>
            </a:r>
            <a:r>
              <a:rPr lang="pl-PL" dirty="0" err="1"/>
              <a:t>over</a:t>
            </a:r>
            <a:r>
              <a:rPr lang="pl-PL" dirty="0"/>
              <a:t> </a:t>
            </a:r>
            <a:r>
              <a:rPr lang="pl-PL" dirty="0" err="1"/>
              <a:t>traditional</a:t>
            </a:r>
            <a:r>
              <a:rPr lang="pl-PL" dirty="0"/>
              <a:t> </a:t>
            </a:r>
            <a:r>
              <a:rPr lang="pl-PL" dirty="0" err="1"/>
              <a:t>client</a:t>
            </a:r>
            <a:r>
              <a:rPr lang="pl-PL" dirty="0"/>
              <a:t>/</a:t>
            </a:r>
            <a:r>
              <a:rPr lang="pl-PL" dirty="0" err="1"/>
              <a:t>server</a:t>
            </a:r>
            <a:r>
              <a:rPr lang="pl-PL" dirty="0"/>
              <a:t> </a:t>
            </a:r>
            <a:r>
              <a:rPr lang="pl-PL" dirty="0" err="1"/>
              <a:t>connection</a:t>
            </a:r>
            <a:r>
              <a:rPr lang="pl-PL" dirty="0"/>
              <a:t>:</a:t>
            </a:r>
          </a:p>
          <a:p>
            <a:pPr lvl="1" algn="just">
              <a:buFont typeface="Wingdings" panose="05000000000000000000" pitchFamily="2" charset="2"/>
              <a:buChar char="v"/>
            </a:pPr>
            <a:r>
              <a:rPr lang="pl-PL" dirty="0" err="1"/>
              <a:t>Reduced</a:t>
            </a:r>
            <a:r>
              <a:rPr lang="pl-PL" dirty="0"/>
              <a:t> </a:t>
            </a:r>
            <a:r>
              <a:rPr lang="pl-PL" dirty="0" err="1"/>
              <a:t>bandwidth</a:t>
            </a:r>
            <a:r>
              <a:rPr lang="pl-PL" dirty="0"/>
              <a:t> </a:t>
            </a:r>
            <a:r>
              <a:rPr lang="pl-PL" dirty="0" err="1"/>
              <a:t>cost</a:t>
            </a:r>
            <a:r>
              <a:rPr lang="pl-PL" dirty="0"/>
              <a:t> – </a:t>
            </a:r>
            <a:r>
              <a:rPr lang="pl-PL" dirty="0" err="1"/>
              <a:t>there</a:t>
            </a:r>
            <a:r>
              <a:rPr lang="pl-PL" dirty="0"/>
              <a:t> </a:t>
            </a:r>
            <a:r>
              <a:rPr lang="pl-PL" dirty="0" err="1"/>
              <a:t>is</a:t>
            </a:r>
            <a:r>
              <a:rPr lang="pl-PL" dirty="0"/>
              <a:t> no </a:t>
            </a:r>
            <a:r>
              <a:rPr lang="pl-PL" dirty="0" err="1"/>
              <a:t>need</a:t>
            </a:r>
            <a:r>
              <a:rPr lang="pl-PL" dirty="0"/>
              <a:t> to </a:t>
            </a:r>
            <a:r>
              <a:rPr lang="pl-PL" dirty="0" err="1"/>
              <a:t>maintain</a:t>
            </a:r>
            <a:r>
              <a:rPr lang="pl-PL" dirty="0"/>
              <a:t> a </a:t>
            </a:r>
            <a:r>
              <a:rPr lang="pl-PL" dirty="0" err="1"/>
              <a:t>powerful</a:t>
            </a:r>
            <a:r>
              <a:rPr lang="pl-PL" dirty="0"/>
              <a:t> </a:t>
            </a:r>
            <a:r>
              <a:rPr lang="pl-PL" dirty="0" err="1"/>
              <a:t>server</a:t>
            </a:r>
            <a:endParaRPr lang="pl-PL" dirty="0"/>
          </a:p>
          <a:p>
            <a:pPr lvl="1" algn="just">
              <a:buFont typeface="Wingdings" panose="05000000000000000000" pitchFamily="2" charset="2"/>
              <a:buChar char="v"/>
            </a:pPr>
            <a:r>
              <a:rPr lang="pl-PL" dirty="0"/>
              <a:t>Lower </a:t>
            </a:r>
            <a:r>
              <a:rPr lang="pl-PL" dirty="0" err="1"/>
              <a:t>latency</a:t>
            </a:r>
            <a:r>
              <a:rPr lang="pl-PL" dirty="0"/>
              <a:t> – </a:t>
            </a:r>
            <a:r>
              <a:rPr lang="pl-PL" dirty="0" err="1"/>
              <a:t>direct</a:t>
            </a:r>
            <a:r>
              <a:rPr lang="pl-PL" dirty="0"/>
              <a:t> </a:t>
            </a:r>
            <a:r>
              <a:rPr lang="pl-PL" dirty="0" err="1"/>
              <a:t>communication</a:t>
            </a:r>
            <a:r>
              <a:rPr lang="pl-PL" dirty="0"/>
              <a:t> </a:t>
            </a:r>
            <a:r>
              <a:rPr lang="pl-PL" dirty="0" err="1"/>
              <a:t>is</a:t>
            </a:r>
            <a:r>
              <a:rPr lang="pl-PL" dirty="0"/>
              <a:t> </a:t>
            </a:r>
            <a:r>
              <a:rPr lang="pl-PL" dirty="0" err="1"/>
              <a:t>usually</a:t>
            </a:r>
            <a:r>
              <a:rPr lang="pl-PL" dirty="0"/>
              <a:t> </a:t>
            </a:r>
            <a:r>
              <a:rPr lang="pl-PL" dirty="0" err="1"/>
              <a:t>faster</a:t>
            </a:r>
            <a:endParaRPr lang="pl-PL" dirty="0"/>
          </a:p>
          <a:p>
            <a:pPr lvl="1" algn="just">
              <a:buFont typeface="Wingdings" panose="05000000000000000000" pitchFamily="2" charset="2"/>
              <a:buChar char="v"/>
            </a:pPr>
            <a:r>
              <a:rPr lang="pl-PL" dirty="0" err="1"/>
              <a:t>Secure</a:t>
            </a:r>
            <a:r>
              <a:rPr lang="pl-PL" dirty="0"/>
              <a:t> E2E – data </a:t>
            </a:r>
            <a:r>
              <a:rPr lang="pl-PL" dirty="0" err="1"/>
              <a:t>is</a:t>
            </a:r>
            <a:r>
              <a:rPr lang="pl-PL" dirty="0"/>
              <a:t> </a:t>
            </a:r>
            <a:r>
              <a:rPr lang="pl-PL" dirty="0" err="1"/>
              <a:t>sent</a:t>
            </a:r>
            <a:r>
              <a:rPr lang="pl-PL" dirty="0"/>
              <a:t> </a:t>
            </a:r>
            <a:r>
              <a:rPr lang="pl-PL" dirty="0" err="1"/>
              <a:t>directly</a:t>
            </a:r>
            <a:r>
              <a:rPr lang="pl-PL" dirty="0"/>
              <a:t> to the </a:t>
            </a:r>
            <a:r>
              <a:rPr lang="pl-PL" dirty="0" err="1"/>
              <a:t>peers</a:t>
            </a:r>
            <a:r>
              <a:rPr lang="pl-PL" dirty="0"/>
              <a:t>, </a:t>
            </a:r>
            <a:r>
              <a:rPr lang="pl-PL" dirty="0" err="1"/>
              <a:t>so</a:t>
            </a:r>
            <a:r>
              <a:rPr lang="pl-PL" dirty="0"/>
              <a:t> </a:t>
            </a:r>
            <a:r>
              <a:rPr lang="pl-PL" dirty="0" err="1"/>
              <a:t>there</a:t>
            </a:r>
            <a:r>
              <a:rPr lang="pl-PL" dirty="0"/>
              <a:t> </a:t>
            </a:r>
            <a:r>
              <a:rPr lang="pl-PL" dirty="0" err="1"/>
              <a:t>is</a:t>
            </a:r>
            <a:r>
              <a:rPr lang="pl-PL" dirty="0"/>
              <a:t> no </a:t>
            </a:r>
            <a:r>
              <a:rPr lang="pl-PL" dirty="0" err="1"/>
              <a:t>risk</a:t>
            </a:r>
            <a:r>
              <a:rPr lang="pl-PL" dirty="0"/>
              <a:t> of </a:t>
            </a:r>
            <a:r>
              <a:rPr lang="pl-PL" dirty="0" err="1"/>
              <a:t>capturing</a:t>
            </a:r>
            <a:r>
              <a:rPr lang="pl-PL" dirty="0"/>
              <a:t> </a:t>
            </a:r>
            <a:r>
              <a:rPr lang="pl-PL" dirty="0" err="1"/>
              <a:t>it</a:t>
            </a:r>
            <a:r>
              <a:rPr lang="pl-PL" dirty="0"/>
              <a:t> on the </a:t>
            </a:r>
            <a:r>
              <a:rPr lang="pl-PL" dirty="0" err="1"/>
              <a:t>server</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358562125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P2P – </a:t>
            </a:r>
            <a:r>
              <a:rPr lang="pl-PL" dirty="0" err="1">
                <a:solidFill>
                  <a:schemeClr val="tx1"/>
                </a:solidFill>
              </a:rPr>
              <a:t>how</a:t>
            </a:r>
            <a:r>
              <a:rPr lang="pl-PL" dirty="0">
                <a:solidFill>
                  <a:schemeClr val="tx1"/>
                </a:solidFill>
              </a:rPr>
              <a:t> </a:t>
            </a:r>
            <a:r>
              <a:rPr lang="pl-PL" dirty="0" err="1">
                <a:solidFill>
                  <a:schemeClr val="tx1"/>
                </a:solidFill>
              </a:rPr>
              <a:t>it</a:t>
            </a:r>
            <a:r>
              <a:rPr lang="pl-PL" dirty="0">
                <a:solidFill>
                  <a:schemeClr val="tx1"/>
                </a:solidFill>
              </a:rPr>
              <a:t> </a:t>
            </a:r>
            <a:r>
              <a:rPr lang="pl-PL" dirty="0" err="1">
                <a:solidFill>
                  <a:schemeClr val="tx1"/>
                </a:solidFill>
              </a:rPr>
              <a:t>works</a:t>
            </a:r>
            <a:r>
              <a:rPr lang="pl-PL" dirty="0">
                <a:solidFill>
                  <a:schemeClr val="tx1"/>
                </a:solidFill>
              </a:rPr>
              <a:t>?</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algn="just">
              <a:buFont typeface="Wingdings" panose="05000000000000000000" pitchFamily="2" charset="2"/>
              <a:buChar char="v"/>
            </a:pPr>
            <a:r>
              <a:rPr lang="pl-PL" dirty="0"/>
              <a:t>P2P </a:t>
            </a:r>
            <a:r>
              <a:rPr lang="pl-PL" dirty="0" err="1"/>
              <a:t>connectivity</a:t>
            </a:r>
            <a:r>
              <a:rPr lang="pl-PL" dirty="0"/>
              <a:t> </a:t>
            </a:r>
            <a:r>
              <a:rPr lang="pl-PL" dirty="0" err="1"/>
              <a:t>between</a:t>
            </a:r>
            <a:r>
              <a:rPr lang="pl-PL" dirty="0"/>
              <a:t> the </a:t>
            </a:r>
            <a:r>
              <a:rPr lang="pl-PL" dirty="0" err="1"/>
              <a:t>participants</a:t>
            </a:r>
            <a:r>
              <a:rPr lang="pl-PL" dirty="0"/>
              <a:t> of the </a:t>
            </a:r>
            <a:r>
              <a:rPr lang="pl-PL" dirty="0" err="1"/>
              <a:t>call</a:t>
            </a:r>
            <a:r>
              <a:rPr lang="pl-PL" dirty="0"/>
              <a:t> </a:t>
            </a:r>
            <a:r>
              <a:rPr lang="pl-PL" dirty="0" err="1"/>
              <a:t>is</a:t>
            </a:r>
            <a:r>
              <a:rPr lang="pl-PL" dirty="0"/>
              <a:t> </a:t>
            </a:r>
            <a:r>
              <a:rPr lang="pl-PL" dirty="0" err="1"/>
              <a:t>made</a:t>
            </a:r>
            <a:r>
              <a:rPr lang="pl-PL" dirty="0"/>
              <a:t> </a:t>
            </a:r>
            <a:r>
              <a:rPr lang="pl-PL" dirty="0" err="1"/>
              <a:t>using</a:t>
            </a:r>
            <a:r>
              <a:rPr lang="pl-PL" dirty="0"/>
              <a:t> I</a:t>
            </a:r>
            <a:r>
              <a:rPr lang="en-GB" dirty="0" err="1"/>
              <a:t>nteractive</a:t>
            </a:r>
            <a:r>
              <a:rPr lang="en-GB" dirty="0"/>
              <a:t> Connectivity Establishment</a:t>
            </a:r>
            <a:r>
              <a:rPr lang="pl-PL" dirty="0"/>
              <a:t> (ICE) </a:t>
            </a:r>
            <a:r>
              <a:rPr lang="pl-PL" dirty="0" err="1"/>
              <a:t>protocol</a:t>
            </a:r>
            <a:r>
              <a:rPr lang="pl-PL" dirty="0"/>
              <a:t>, </a:t>
            </a:r>
            <a:r>
              <a:rPr lang="pl-PL" dirty="0" err="1"/>
              <a:t>described</a:t>
            </a:r>
            <a:r>
              <a:rPr lang="pl-PL" dirty="0"/>
              <a:t> in </a:t>
            </a:r>
            <a:r>
              <a:rPr lang="pl-PL" dirty="0">
                <a:hlinkClick r:id="rId2"/>
              </a:rPr>
              <a:t>RFC 8845</a:t>
            </a:r>
            <a:r>
              <a:rPr lang="pl-PL" dirty="0"/>
              <a:t>, </a:t>
            </a:r>
            <a:r>
              <a:rPr lang="pl-PL" dirty="0" err="1"/>
              <a:t>another</a:t>
            </a:r>
            <a:r>
              <a:rPr lang="pl-PL" dirty="0"/>
              <a:t> </a:t>
            </a:r>
            <a:r>
              <a:rPr lang="pl-PL" dirty="0" err="1"/>
              <a:t>protocol</a:t>
            </a:r>
            <a:r>
              <a:rPr lang="pl-PL" dirty="0"/>
              <a:t> </a:t>
            </a:r>
            <a:r>
              <a:rPr lang="pl-PL" dirty="0" err="1"/>
              <a:t>older</a:t>
            </a:r>
            <a:r>
              <a:rPr lang="pl-PL" dirty="0"/>
              <a:t> </a:t>
            </a:r>
            <a:r>
              <a:rPr lang="pl-PL" dirty="0" err="1"/>
              <a:t>then</a:t>
            </a:r>
            <a:r>
              <a:rPr lang="pl-PL" dirty="0"/>
              <a:t> </a:t>
            </a:r>
            <a:r>
              <a:rPr lang="pl-PL" dirty="0" err="1"/>
              <a:t>WebRTC</a:t>
            </a:r>
            <a:r>
              <a:rPr lang="pl-PL" dirty="0"/>
              <a:t> (</a:t>
            </a:r>
            <a:r>
              <a:rPr lang="pl-PL" dirty="0" err="1"/>
              <a:t>published</a:t>
            </a:r>
            <a:r>
              <a:rPr lang="pl-PL" dirty="0"/>
              <a:t> in 2010)</a:t>
            </a:r>
          </a:p>
          <a:p>
            <a:pPr algn="just">
              <a:buFont typeface="Wingdings" panose="05000000000000000000" pitchFamily="2" charset="2"/>
              <a:buChar char="v"/>
            </a:pPr>
            <a:r>
              <a:rPr lang="pl-PL" dirty="0"/>
              <a:t>The ICE </a:t>
            </a:r>
            <a:r>
              <a:rPr lang="pl-PL" dirty="0" err="1"/>
              <a:t>protocol</a:t>
            </a:r>
            <a:r>
              <a:rPr lang="pl-PL" dirty="0"/>
              <a:t> </a:t>
            </a:r>
            <a:r>
              <a:rPr lang="pl-PL" dirty="0" err="1"/>
              <a:t>tries</a:t>
            </a:r>
            <a:r>
              <a:rPr lang="pl-PL" dirty="0"/>
              <a:t> to </a:t>
            </a:r>
            <a:r>
              <a:rPr lang="pl-PL" dirty="0" err="1"/>
              <a:t>find</a:t>
            </a:r>
            <a:r>
              <a:rPr lang="pl-PL" dirty="0"/>
              <a:t> the </a:t>
            </a:r>
            <a:r>
              <a:rPr lang="pl-PL" dirty="0" err="1"/>
              <a:t>best</a:t>
            </a:r>
            <a:r>
              <a:rPr lang="pl-PL" dirty="0"/>
              <a:t> </a:t>
            </a:r>
            <a:r>
              <a:rPr lang="pl-PL" dirty="0" err="1"/>
              <a:t>way</a:t>
            </a:r>
            <a:r>
              <a:rPr lang="pl-PL" dirty="0"/>
              <a:t> to </a:t>
            </a:r>
            <a:r>
              <a:rPr lang="pl-PL" dirty="0" err="1"/>
              <a:t>communicate</a:t>
            </a:r>
            <a:r>
              <a:rPr lang="pl-PL" dirty="0"/>
              <a:t> </a:t>
            </a:r>
            <a:r>
              <a:rPr lang="pl-PL" dirty="0" err="1"/>
              <a:t>two</a:t>
            </a:r>
            <a:r>
              <a:rPr lang="pl-PL" dirty="0"/>
              <a:t> </a:t>
            </a:r>
            <a:r>
              <a:rPr lang="pl-PL" dirty="0" err="1"/>
              <a:t>peers</a:t>
            </a:r>
            <a:r>
              <a:rPr lang="pl-PL" dirty="0"/>
              <a:t>. </a:t>
            </a:r>
            <a:r>
              <a:rPr lang="pl-PL" dirty="0" err="1"/>
              <a:t>Each</a:t>
            </a:r>
            <a:r>
              <a:rPr lang="pl-PL" dirty="0"/>
              <a:t> </a:t>
            </a:r>
            <a:r>
              <a:rPr lang="pl-PL" dirty="0" err="1"/>
              <a:t>peer</a:t>
            </a:r>
            <a:r>
              <a:rPr lang="pl-PL" dirty="0"/>
              <a:t> </a:t>
            </a:r>
            <a:r>
              <a:rPr lang="pl-PL" dirty="0" err="1"/>
              <a:t>collects</a:t>
            </a:r>
            <a:r>
              <a:rPr lang="pl-PL" dirty="0"/>
              <a:t> and </a:t>
            </a:r>
            <a:r>
              <a:rPr lang="pl-PL" dirty="0" err="1"/>
              <a:t>publishes</a:t>
            </a:r>
            <a:r>
              <a:rPr lang="pl-PL" dirty="0"/>
              <a:t> the </a:t>
            </a:r>
            <a:r>
              <a:rPr lang="pl-PL" dirty="0" err="1"/>
              <a:t>ways</a:t>
            </a:r>
            <a:r>
              <a:rPr lang="pl-PL" dirty="0"/>
              <a:t> </a:t>
            </a:r>
            <a:r>
              <a:rPr lang="pl-PL" dirty="0" err="1"/>
              <a:t>it</a:t>
            </a:r>
            <a:r>
              <a:rPr lang="pl-PL" dirty="0"/>
              <a:t> </a:t>
            </a:r>
            <a:r>
              <a:rPr lang="pl-PL" dirty="0" err="1"/>
              <a:t>is</a:t>
            </a:r>
            <a:r>
              <a:rPr lang="pl-PL" dirty="0"/>
              <a:t> </a:t>
            </a:r>
            <a:r>
              <a:rPr lang="pl-PL" dirty="0" err="1"/>
              <a:t>reachable</a:t>
            </a:r>
            <a:r>
              <a:rPr lang="pl-PL" dirty="0"/>
              <a:t>. The list </a:t>
            </a:r>
            <a:r>
              <a:rPr lang="pl-PL" dirty="0" err="1"/>
              <a:t>is</a:t>
            </a:r>
            <a:r>
              <a:rPr lang="pl-PL" dirty="0"/>
              <a:t> </a:t>
            </a:r>
            <a:r>
              <a:rPr lang="pl-PL" dirty="0" err="1"/>
              <a:t>known</a:t>
            </a:r>
            <a:r>
              <a:rPr lang="pl-PL" dirty="0"/>
              <a:t> as a list of </a:t>
            </a:r>
            <a:r>
              <a:rPr lang="pl-PL" b="1" dirty="0" err="1"/>
              <a:t>candidates</a:t>
            </a:r>
            <a:r>
              <a:rPr lang="pl-PL" dirty="0"/>
              <a:t>. A </a:t>
            </a:r>
            <a:r>
              <a:rPr lang="pl-PL" b="1" dirty="0" err="1"/>
              <a:t>candidate</a:t>
            </a:r>
            <a:r>
              <a:rPr lang="pl-PL" dirty="0"/>
              <a:t> </a:t>
            </a:r>
            <a:r>
              <a:rPr lang="pl-PL" dirty="0" err="1"/>
              <a:t>is</a:t>
            </a:r>
            <a:r>
              <a:rPr lang="pl-PL" dirty="0"/>
              <a:t> </a:t>
            </a:r>
            <a:r>
              <a:rPr lang="pl-PL" dirty="0" err="1"/>
              <a:t>essentially</a:t>
            </a:r>
            <a:r>
              <a:rPr lang="pl-PL" dirty="0"/>
              <a:t> a transport </a:t>
            </a:r>
            <a:r>
              <a:rPr lang="pl-PL" dirty="0" err="1"/>
              <a:t>address</a:t>
            </a:r>
            <a:r>
              <a:rPr lang="pl-PL" dirty="0"/>
              <a:t> of the </a:t>
            </a:r>
            <a:r>
              <a:rPr lang="pl-PL" dirty="0" err="1"/>
              <a:t>peer</a:t>
            </a:r>
            <a:r>
              <a:rPr lang="pl-PL" dirty="0"/>
              <a:t> </a:t>
            </a:r>
            <a:r>
              <a:rPr lang="pl-PL" dirty="0" err="1"/>
              <a:t>that</a:t>
            </a:r>
            <a:r>
              <a:rPr lang="pl-PL" dirty="0"/>
              <a:t> </a:t>
            </a:r>
            <a:r>
              <a:rPr lang="pl-PL" dirty="0" err="1"/>
              <a:t>it</a:t>
            </a:r>
            <a:r>
              <a:rPr lang="pl-PL" dirty="0"/>
              <a:t> </a:t>
            </a:r>
            <a:r>
              <a:rPr lang="pl-PL" dirty="0" err="1"/>
              <a:t>believes</a:t>
            </a:r>
            <a:r>
              <a:rPr lang="pl-PL" dirty="0"/>
              <a:t> </a:t>
            </a:r>
            <a:r>
              <a:rPr lang="pl-PL" dirty="0" err="1"/>
              <a:t>is</a:t>
            </a:r>
            <a:r>
              <a:rPr lang="pl-PL" dirty="0"/>
              <a:t> </a:t>
            </a:r>
            <a:r>
              <a:rPr lang="pl-PL" dirty="0" err="1"/>
              <a:t>reachable</a:t>
            </a:r>
            <a:r>
              <a:rPr lang="pl-PL" dirty="0"/>
              <a:t>. </a:t>
            </a:r>
          </a:p>
          <a:p>
            <a:pPr algn="just">
              <a:buFont typeface="Wingdings" panose="05000000000000000000" pitchFamily="2" charset="2"/>
              <a:buChar char="v"/>
            </a:pPr>
            <a:r>
              <a:rPr lang="pl-PL" dirty="0" err="1"/>
              <a:t>Candidates</a:t>
            </a:r>
            <a:r>
              <a:rPr lang="pl-PL" dirty="0"/>
              <a:t> </a:t>
            </a:r>
            <a:r>
              <a:rPr lang="pl-PL" dirty="0" err="1"/>
              <a:t>are</a:t>
            </a:r>
            <a:r>
              <a:rPr lang="pl-PL" dirty="0"/>
              <a:t> </a:t>
            </a:r>
            <a:r>
              <a:rPr lang="pl-PL" dirty="0" err="1"/>
              <a:t>sent</a:t>
            </a:r>
            <a:r>
              <a:rPr lang="pl-PL" dirty="0"/>
              <a:t> to </a:t>
            </a:r>
            <a:r>
              <a:rPr lang="pl-PL" dirty="0" err="1"/>
              <a:t>peers</a:t>
            </a:r>
            <a:r>
              <a:rPr lang="pl-PL" dirty="0"/>
              <a:t> via SDP. </a:t>
            </a:r>
            <a:r>
              <a:rPr lang="en-GB" dirty="0"/>
              <a:t>These routes are known as </a:t>
            </a:r>
            <a:r>
              <a:rPr lang="en-GB" b="1" dirty="0"/>
              <a:t>Candidate Pairs</a:t>
            </a:r>
            <a:r>
              <a:rPr lang="en-GB" dirty="0"/>
              <a:t>, which is a pairing of a local and remote transport address</a:t>
            </a:r>
            <a:endParaRPr lang="pl-PL" dirty="0"/>
          </a:p>
          <a:p>
            <a:pPr algn="just">
              <a:buFont typeface="Wingdings" panose="05000000000000000000" pitchFamily="2" charset="2"/>
              <a:buChar char="v"/>
            </a:pPr>
            <a:r>
              <a:rPr lang="pl-PL" dirty="0"/>
              <a:t>The </a:t>
            </a:r>
            <a:r>
              <a:rPr lang="pl-PL" dirty="0" err="1"/>
              <a:t>best</a:t>
            </a:r>
            <a:r>
              <a:rPr lang="pl-PL" dirty="0"/>
              <a:t> </a:t>
            </a:r>
            <a:r>
              <a:rPr lang="pl-PL" dirty="0" err="1"/>
              <a:t>pair</a:t>
            </a:r>
            <a:r>
              <a:rPr lang="pl-PL" dirty="0"/>
              <a:t> </a:t>
            </a:r>
            <a:r>
              <a:rPr lang="pl-PL" dirty="0" err="1"/>
              <a:t>is</a:t>
            </a:r>
            <a:r>
              <a:rPr lang="pl-PL" dirty="0"/>
              <a:t> </a:t>
            </a:r>
            <a:r>
              <a:rPr lang="pl-PL" dirty="0" err="1"/>
              <a:t>used</a:t>
            </a:r>
            <a:r>
              <a:rPr lang="pl-PL" dirty="0"/>
              <a:t> by the </a:t>
            </a:r>
            <a:r>
              <a:rPr lang="pl-PL" dirty="0" err="1"/>
              <a:t>WebRTC</a:t>
            </a:r>
            <a:r>
              <a:rPr lang="pl-PL" dirty="0"/>
              <a:t> agent for a </a:t>
            </a:r>
            <a:r>
              <a:rPr lang="pl-PL" dirty="0" err="1"/>
              <a:t>main</a:t>
            </a:r>
            <a:r>
              <a:rPr lang="pl-PL" dirty="0"/>
              <a:t> </a:t>
            </a:r>
            <a:r>
              <a:rPr lang="pl-PL" dirty="0" err="1"/>
              <a:t>communication</a:t>
            </a:r>
            <a:r>
              <a:rPr lang="pl-PL" dirty="0"/>
              <a:t> </a:t>
            </a:r>
            <a:r>
              <a:rPr lang="pl-PL" dirty="0" err="1"/>
              <a:t>route</a:t>
            </a:r>
            <a:endParaRPr lang="pl-PL" dirty="0"/>
          </a:p>
          <a:p>
            <a:pPr algn="just">
              <a:buFont typeface="Wingdings" panose="05000000000000000000" pitchFamily="2" charset="2"/>
              <a:buChar char="v"/>
            </a:pPr>
            <a:r>
              <a:rPr lang="pl-PL" dirty="0" err="1"/>
              <a:t>During</a:t>
            </a:r>
            <a:r>
              <a:rPr lang="pl-PL" dirty="0"/>
              <a:t> the </a:t>
            </a:r>
            <a:r>
              <a:rPr lang="pl-PL" dirty="0" err="1"/>
              <a:t>call</a:t>
            </a:r>
            <a:r>
              <a:rPr lang="pl-PL" dirty="0"/>
              <a:t>, ICE </a:t>
            </a:r>
            <a:r>
              <a:rPr lang="pl-PL" dirty="0" err="1"/>
              <a:t>constantly</a:t>
            </a:r>
            <a:r>
              <a:rPr lang="pl-PL" dirty="0"/>
              <a:t> </a:t>
            </a:r>
            <a:r>
              <a:rPr lang="pl-PL" dirty="0" err="1"/>
              <a:t>maintains</a:t>
            </a:r>
            <a:r>
              <a:rPr lang="pl-PL" dirty="0"/>
              <a:t> a list of </a:t>
            </a:r>
            <a:r>
              <a:rPr lang="pl-PL" dirty="0" err="1"/>
              <a:t>possible</a:t>
            </a:r>
            <a:r>
              <a:rPr lang="pl-PL" dirty="0"/>
              <a:t> </a:t>
            </a:r>
            <a:r>
              <a:rPr lang="pl-PL" dirty="0" err="1"/>
              <a:t>candidate</a:t>
            </a:r>
            <a:r>
              <a:rPr lang="pl-PL" dirty="0"/>
              <a:t> </a:t>
            </a:r>
            <a:r>
              <a:rPr lang="pl-PL" dirty="0" err="1"/>
              <a:t>pairs</a:t>
            </a:r>
            <a:r>
              <a:rPr lang="pl-PL" dirty="0"/>
              <a:t>. It </a:t>
            </a:r>
            <a:r>
              <a:rPr lang="pl-PL" dirty="0" err="1"/>
              <a:t>allows</a:t>
            </a:r>
            <a:r>
              <a:rPr lang="pl-PL" dirty="0"/>
              <a:t> </a:t>
            </a:r>
            <a:r>
              <a:rPr lang="pl-PL" dirty="0" err="1"/>
              <a:t>WebRTC</a:t>
            </a:r>
            <a:r>
              <a:rPr lang="pl-PL" dirty="0"/>
              <a:t> to </a:t>
            </a:r>
            <a:r>
              <a:rPr lang="pl-PL" dirty="0" err="1"/>
              <a:t>change</a:t>
            </a:r>
            <a:r>
              <a:rPr lang="pl-PL" dirty="0"/>
              <a:t> </a:t>
            </a:r>
            <a:r>
              <a:rPr lang="pl-PL" dirty="0" err="1"/>
              <a:t>communication</a:t>
            </a:r>
            <a:r>
              <a:rPr lang="pl-PL" dirty="0"/>
              <a:t> </a:t>
            </a:r>
            <a:r>
              <a:rPr lang="pl-PL" dirty="0" err="1"/>
              <a:t>route</a:t>
            </a:r>
            <a:r>
              <a:rPr lang="pl-PL" dirty="0"/>
              <a:t> on the </a:t>
            </a:r>
            <a:r>
              <a:rPr lang="pl-PL" dirty="0" err="1"/>
              <a:t>fly</a:t>
            </a:r>
            <a:r>
              <a:rPr lang="pl-PL" dirty="0"/>
              <a:t>, </a:t>
            </a:r>
            <a:r>
              <a:rPr lang="pl-PL" dirty="0" err="1"/>
              <a:t>without</a:t>
            </a:r>
            <a:r>
              <a:rPr lang="pl-PL" dirty="0"/>
              <a:t> </a:t>
            </a:r>
            <a:r>
              <a:rPr lang="pl-PL" dirty="0" err="1"/>
              <a:t>stopping</a:t>
            </a:r>
            <a:r>
              <a:rPr lang="pl-PL" dirty="0"/>
              <a:t> the </a:t>
            </a:r>
            <a:r>
              <a:rPr lang="pl-PL" dirty="0" err="1"/>
              <a:t>connection</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413368858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P2P – </a:t>
            </a:r>
            <a:r>
              <a:rPr lang="pl-PL" dirty="0" err="1">
                <a:solidFill>
                  <a:schemeClr val="tx1"/>
                </a:solidFill>
              </a:rPr>
              <a:t>challanges</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pl-PL" dirty="0"/>
              <a:t>Real-</a:t>
            </a:r>
            <a:r>
              <a:rPr lang="pl-PL" dirty="0" err="1"/>
              <a:t>world</a:t>
            </a:r>
            <a:r>
              <a:rPr lang="pl-PL" dirty="0"/>
              <a:t> </a:t>
            </a:r>
            <a:r>
              <a:rPr lang="pl-PL" dirty="0" err="1"/>
              <a:t>peer</a:t>
            </a:r>
            <a:r>
              <a:rPr lang="pl-PL" dirty="0"/>
              <a:t>-to-</a:t>
            </a:r>
            <a:r>
              <a:rPr lang="pl-PL" dirty="0" err="1"/>
              <a:t>peer</a:t>
            </a:r>
            <a:r>
              <a:rPr lang="pl-PL" dirty="0"/>
              <a:t> </a:t>
            </a:r>
            <a:r>
              <a:rPr lang="pl-PL" dirty="0" err="1"/>
              <a:t>communication</a:t>
            </a:r>
            <a:r>
              <a:rPr lang="pl-PL" dirty="0"/>
              <a:t> </a:t>
            </a:r>
            <a:r>
              <a:rPr lang="pl-PL" dirty="0" err="1"/>
              <a:t>faces</a:t>
            </a:r>
            <a:r>
              <a:rPr lang="pl-PL" dirty="0"/>
              <a:t> </a:t>
            </a:r>
            <a:r>
              <a:rPr lang="pl-PL" dirty="0" err="1"/>
              <a:t>many</a:t>
            </a:r>
            <a:r>
              <a:rPr lang="pl-PL" dirty="0"/>
              <a:t> </a:t>
            </a:r>
            <a:r>
              <a:rPr lang="pl-PL" dirty="0" err="1"/>
              <a:t>challenges</a:t>
            </a:r>
            <a:r>
              <a:rPr lang="pl-PL" dirty="0"/>
              <a:t> and </a:t>
            </a:r>
            <a:r>
              <a:rPr lang="pl-PL" dirty="0" err="1"/>
              <a:t>constraints</a:t>
            </a:r>
            <a:r>
              <a:rPr lang="pl-PL" dirty="0"/>
              <a:t> </a:t>
            </a:r>
            <a:r>
              <a:rPr lang="pl-PL" dirty="0" err="1"/>
              <a:t>that</a:t>
            </a:r>
            <a:r>
              <a:rPr lang="pl-PL" dirty="0"/>
              <a:t> </a:t>
            </a:r>
            <a:r>
              <a:rPr lang="pl-PL" dirty="0" err="1"/>
              <a:t>need</a:t>
            </a:r>
            <a:r>
              <a:rPr lang="pl-PL" dirty="0"/>
              <a:t> to be </a:t>
            </a:r>
            <a:r>
              <a:rPr lang="pl-PL" dirty="0" err="1"/>
              <a:t>solved</a:t>
            </a:r>
            <a:r>
              <a:rPr lang="pl-PL" dirty="0"/>
              <a:t> to </a:t>
            </a:r>
            <a:r>
              <a:rPr lang="pl-PL" dirty="0" err="1"/>
              <a:t>create</a:t>
            </a:r>
            <a:r>
              <a:rPr lang="pl-PL" dirty="0"/>
              <a:t> a </a:t>
            </a:r>
            <a:r>
              <a:rPr lang="pl-PL" dirty="0" err="1"/>
              <a:t>valid</a:t>
            </a:r>
            <a:r>
              <a:rPr lang="pl-PL" dirty="0"/>
              <a:t> </a:t>
            </a:r>
            <a:r>
              <a:rPr lang="pl-PL" dirty="0" err="1"/>
              <a:t>peer</a:t>
            </a:r>
            <a:r>
              <a:rPr lang="pl-PL" dirty="0"/>
              <a:t>-to-</a:t>
            </a:r>
            <a:r>
              <a:rPr lang="pl-PL" dirty="0" err="1"/>
              <a:t>peer</a:t>
            </a:r>
            <a:r>
              <a:rPr lang="pl-PL" dirty="0"/>
              <a:t> </a:t>
            </a:r>
            <a:r>
              <a:rPr lang="pl-PL" dirty="0" err="1"/>
              <a:t>connection</a:t>
            </a:r>
            <a:r>
              <a:rPr lang="pl-PL" dirty="0"/>
              <a:t>.</a:t>
            </a:r>
          </a:p>
          <a:p>
            <a:pPr algn="just">
              <a:buFont typeface="Wingdings" panose="05000000000000000000" pitchFamily="2" charset="2"/>
              <a:buChar char="v"/>
            </a:pPr>
            <a:r>
              <a:rPr lang="pl-PL" dirty="0" err="1"/>
              <a:t>Protocol</a:t>
            </a:r>
            <a:r>
              <a:rPr lang="pl-PL" dirty="0"/>
              <a:t> </a:t>
            </a:r>
            <a:r>
              <a:rPr lang="pl-PL" dirty="0" err="1"/>
              <a:t>restrictions</a:t>
            </a:r>
            <a:r>
              <a:rPr lang="pl-PL" dirty="0"/>
              <a:t> – </a:t>
            </a:r>
            <a:r>
              <a:rPr lang="pl-PL" dirty="0" err="1"/>
              <a:t>some</a:t>
            </a:r>
            <a:r>
              <a:rPr lang="pl-PL" dirty="0"/>
              <a:t> networks </a:t>
            </a:r>
            <a:r>
              <a:rPr lang="pl-PL" dirty="0" err="1"/>
              <a:t>don’t</a:t>
            </a:r>
            <a:r>
              <a:rPr lang="pl-PL" dirty="0"/>
              <a:t> </a:t>
            </a:r>
            <a:r>
              <a:rPr lang="pl-PL" dirty="0" err="1"/>
              <a:t>allow</a:t>
            </a:r>
            <a:r>
              <a:rPr lang="pl-PL" dirty="0"/>
              <a:t> UDP </a:t>
            </a:r>
            <a:r>
              <a:rPr lang="pl-PL" dirty="0" err="1"/>
              <a:t>traffic</a:t>
            </a:r>
            <a:r>
              <a:rPr lang="pl-PL" dirty="0"/>
              <a:t> </a:t>
            </a:r>
            <a:r>
              <a:rPr lang="pl-PL" dirty="0" err="1"/>
              <a:t>at</a:t>
            </a:r>
            <a:r>
              <a:rPr lang="pl-PL" dirty="0"/>
              <a:t> </a:t>
            </a:r>
            <a:r>
              <a:rPr lang="pl-PL" dirty="0" err="1"/>
              <a:t>all</a:t>
            </a:r>
            <a:r>
              <a:rPr lang="pl-PL" dirty="0"/>
              <a:t>. </a:t>
            </a:r>
            <a:r>
              <a:rPr lang="pl-PL" dirty="0" err="1"/>
              <a:t>Some</a:t>
            </a:r>
            <a:r>
              <a:rPr lang="pl-PL" dirty="0"/>
              <a:t> networks </a:t>
            </a:r>
            <a:r>
              <a:rPr lang="pl-PL" dirty="0" err="1"/>
              <a:t>may</a:t>
            </a:r>
            <a:r>
              <a:rPr lang="pl-PL" dirty="0"/>
              <a:t> not </a:t>
            </a:r>
            <a:r>
              <a:rPr lang="pl-PL" dirty="0" err="1"/>
              <a:t>allow</a:t>
            </a:r>
            <a:r>
              <a:rPr lang="pl-PL" dirty="0"/>
              <a:t> TCP </a:t>
            </a:r>
            <a:r>
              <a:rPr lang="pl-PL" dirty="0" err="1"/>
              <a:t>traffic</a:t>
            </a:r>
            <a:endParaRPr lang="pl-PL" dirty="0"/>
          </a:p>
          <a:p>
            <a:pPr algn="just">
              <a:buFont typeface="Wingdings" panose="05000000000000000000" pitchFamily="2" charset="2"/>
              <a:buChar char="v"/>
            </a:pPr>
            <a:r>
              <a:rPr lang="pl-PL" dirty="0" err="1"/>
              <a:t>Firewalls</a:t>
            </a:r>
            <a:r>
              <a:rPr lang="pl-PL" dirty="0"/>
              <a:t> and </a:t>
            </a:r>
            <a:r>
              <a:rPr lang="pl-PL" dirty="0" err="1"/>
              <a:t>packet</a:t>
            </a:r>
            <a:r>
              <a:rPr lang="pl-PL" dirty="0"/>
              <a:t> </a:t>
            </a:r>
            <a:r>
              <a:rPr lang="pl-PL" dirty="0" err="1"/>
              <a:t>inspections</a:t>
            </a:r>
            <a:r>
              <a:rPr lang="pl-PL" dirty="0"/>
              <a:t> – Many networks </a:t>
            </a:r>
            <a:r>
              <a:rPr lang="pl-PL" dirty="0" err="1"/>
              <a:t>may</a:t>
            </a:r>
            <a:r>
              <a:rPr lang="pl-PL" dirty="0"/>
              <a:t> be </a:t>
            </a:r>
            <a:r>
              <a:rPr lang="pl-PL" dirty="0" err="1"/>
              <a:t>protected</a:t>
            </a:r>
            <a:r>
              <a:rPr lang="pl-PL" dirty="0"/>
              <a:t> by </a:t>
            </a:r>
            <a:r>
              <a:rPr lang="pl-PL" dirty="0" err="1"/>
              <a:t>advanced</a:t>
            </a:r>
            <a:r>
              <a:rPr lang="pl-PL" dirty="0"/>
              <a:t> </a:t>
            </a:r>
            <a:r>
              <a:rPr lang="pl-PL" dirty="0" err="1"/>
              <a:t>firewalls</a:t>
            </a:r>
            <a:r>
              <a:rPr lang="pl-PL" dirty="0"/>
              <a:t> and </a:t>
            </a:r>
            <a:r>
              <a:rPr lang="pl-PL" dirty="0" err="1"/>
              <a:t>intelligent</a:t>
            </a:r>
            <a:r>
              <a:rPr lang="pl-PL" dirty="0"/>
              <a:t> </a:t>
            </a:r>
            <a:r>
              <a:rPr lang="pl-PL" dirty="0" err="1"/>
              <a:t>deep</a:t>
            </a:r>
            <a:r>
              <a:rPr lang="pl-PL" dirty="0"/>
              <a:t> </a:t>
            </a:r>
            <a:r>
              <a:rPr lang="pl-PL" dirty="0" err="1"/>
              <a:t>packet</a:t>
            </a:r>
            <a:r>
              <a:rPr lang="pl-PL" dirty="0"/>
              <a:t> </a:t>
            </a:r>
            <a:r>
              <a:rPr lang="pl-PL" dirty="0" err="1"/>
              <a:t>inspection</a:t>
            </a:r>
            <a:r>
              <a:rPr lang="pl-PL" dirty="0"/>
              <a:t> software. Many </a:t>
            </a:r>
            <a:r>
              <a:rPr lang="pl-PL" dirty="0" err="1"/>
              <a:t>times</a:t>
            </a:r>
            <a:r>
              <a:rPr lang="pl-PL" dirty="0"/>
              <a:t>, </a:t>
            </a:r>
            <a:r>
              <a:rPr lang="pl-PL" dirty="0" err="1"/>
              <a:t>this</a:t>
            </a:r>
            <a:r>
              <a:rPr lang="pl-PL" dirty="0"/>
              <a:t> </a:t>
            </a:r>
            <a:r>
              <a:rPr lang="pl-PL" dirty="0" err="1"/>
              <a:t>kind</a:t>
            </a:r>
            <a:r>
              <a:rPr lang="pl-PL" dirty="0"/>
              <a:t> of software </a:t>
            </a:r>
            <a:r>
              <a:rPr lang="pl-PL" dirty="0" err="1"/>
              <a:t>doesn’t</a:t>
            </a:r>
            <a:r>
              <a:rPr lang="pl-PL" dirty="0"/>
              <a:t> </a:t>
            </a:r>
            <a:r>
              <a:rPr lang="pl-PL" dirty="0" err="1"/>
              <a:t>understand</a:t>
            </a:r>
            <a:r>
              <a:rPr lang="pl-PL" dirty="0"/>
              <a:t> </a:t>
            </a:r>
            <a:r>
              <a:rPr lang="pl-PL" dirty="0" err="1"/>
              <a:t>WebRTC</a:t>
            </a:r>
            <a:r>
              <a:rPr lang="pl-PL" dirty="0"/>
              <a:t> </a:t>
            </a:r>
            <a:r>
              <a:rPr lang="pl-PL" dirty="0" err="1"/>
              <a:t>packets</a:t>
            </a:r>
            <a:r>
              <a:rPr lang="pl-PL" dirty="0"/>
              <a:t>, </a:t>
            </a:r>
            <a:r>
              <a:rPr lang="pl-PL" dirty="0" err="1"/>
              <a:t>so</a:t>
            </a:r>
            <a:r>
              <a:rPr lang="pl-PL" dirty="0"/>
              <a:t> </a:t>
            </a:r>
            <a:r>
              <a:rPr lang="pl-PL" dirty="0" err="1"/>
              <a:t>it</a:t>
            </a:r>
            <a:r>
              <a:rPr lang="pl-PL" dirty="0"/>
              <a:t> </a:t>
            </a:r>
            <a:r>
              <a:rPr lang="pl-PL" dirty="0" err="1"/>
              <a:t>blocks</a:t>
            </a:r>
            <a:r>
              <a:rPr lang="pl-PL" dirty="0"/>
              <a:t> </a:t>
            </a:r>
            <a:r>
              <a:rPr lang="pl-PL" dirty="0" err="1"/>
              <a:t>them</a:t>
            </a:r>
            <a:r>
              <a:rPr lang="pl-PL" dirty="0"/>
              <a:t>. For </a:t>
            </a:r>
            <a:r>
              <a:rPr lang="pl-PL" dirty="0" err="1"/>
              <a:t>example</a:t>
            </a:r>
            <a:r>
              <a:rPr lang="pl-PL" dirty="0"/>
              <a:t>, a </a:t>
            </a:r>
            <a:r>
              <a:rPr lang="pl-PL" dirty="0" err="1"/>
              <a:t>WebRTC</a:t>
            </a:r>
            <a:r>
              <a:rPr lang="pl-PL" dirty="0"/>
              <a:t> UDP </a:t>
            </a:r>
            <a:r>
              <a:rPr lang="pl-PL" dirty="0" err="1"/>
              <a:t>packet</a:t>
            </a:r>
            <a:r>
              <a:rPr lang="pl-PL" dirty="0"/>
              <a:t> </a:t>
            </a:r>
            <a:r>
              <a:rPr lang="pl-PL" dirty="0" err="1"/>
              <a:t>may</a:t>
            </a:r>
            <a:r>
              <a:rPr lang="pl-PL" dirty="0"/>
              <a:t> be </a:t>
            </a:r>
            <a:r>
              <a:rPr lang="pl-PL" dirty="0" err="1"/>
              <a:t>suspicious</a:t>
            </a:r>
            <a:r>
              <a:rPr lang="pl-PL" dirty="0"/>
              <a:t> and </a:t>
            </a:r>
            <a:r>
              <a:rPr lang="pl-PL" dirty="0" err="1"/>
              <a:t>blocked</a:t>
            </a:r>
            <a:r>
              <a:rPr lang="pl-PL" dirty="0"/>
              <a:t> by the </a:t>
            </a:r>
            <a:r>
              <a:rPr lang="pl-PL" dirty="0" err="1"/>
              <a:t>company</a:t>
            </a:r>
            <a:r>
              <a:rPr lang="pl-PL" dirty="0"/>
              <a:t> firewall</a:t>
            </a:r>
          </a:p>
          <a:p>
            <a:pPr algn="just">
              <a:buFont typeface="Wingdings" panose="05000000000000000000" pitchFamily="2" charset="2"/>
              <a:buChar char="v"/>
            </a:pPr>
            <a:r>
              <a:rPr lang="pl-PL" dirty="0" err="1"/>
              <a:t>Different</a:t>
            </a:r>
            <a:r>
              <a:rPr lang="pl-PL" dirty="0"/>
              <a:t> network – the most </a:t>
            </a:r>
            <a:r>
              <a:rPr lang="pl-PL" dirty="0" err="1"/>
              <a:t>common</a:t>
            </a:r>
            <a:r>
              <a:rPr lang="pl-PL" dirty="0"/>
              <a:t> </a:t>
            </a:r>
            <a:r>
              <a:rPr lang="pl-PL" dirty="0" err="1"/>
              <a:t>scenario</a:t>
            </a:r>
            <a:r>
              <a:rPr lang="pl-PL" dirty="0"/>
              <a:t>, </a:t>
            </a:r>
            <a:r>
              <a:rPr lang="pl-PL" dirty="0" err="1"/>
              <a:t>because</a:t>
            </a:r>
            <a:r>
              <a:rPr lang="pl-PL" dirty="0"/>
              <a:t> of the </a:t>
            </a:r>
            <a:r>
              <a:rPr lang="pl-PL" dirty="0" err="1"/>
              <a:t>time</a:t>
            </a:r>
            <a:r>
              <a:rPr lang="pl-PL" dirty="0"/>
              <a:t> </a:t>
            </a:r>
            <a:r>
              <a:rPr lang="pl-PL" dirty="0" err="1"/>
              <a:t>peers</a:t>
            </a:r>
            <a:r>
              <a:rPr lang="pl-PL" dirty="0"/>
              <a:t> of the </a:t>
            </a:r>
            <a:r>
              <a:rPr lang="pl-PL" dirty="0" err="1"/>
              <a:t>call</a:t>
            </a:r>
            <a:r>
              <a:rPr lang="pl-PL" dirty="0"/>
              <a:t> </a:t>
            </a:r>
            <a:r>
              <a:rPr lang="pl-PL" dirty="0" err="1"/>
              <a:t>are</a:t>
            </a:r>
            <a:r>
              <a:rPr lang="pl-PL" dirty="0"/>
              <a:t> not in the same network. A </a:t>
            </a:r>
            <a:r>
              <a:rPr lang="pl-PL" dirty="0" err="1"/>
              <a:t>typical</a:t>
            </a:r>
            <a:r>
              <a:rPr lang="pl-PL" dirty="0"/>
              <a:t> </a:t>
            </a:r>
            <a:r>
              <a:rPr lang="pl-PL" dirty="0" err="1"/>
              <a:t>call</a:t>
            </a:r>
            <a:r>
              <a:rPr lang="pl-PL" dirty="0"/>
              <a:t> </a:t>
            </a:r>
            <a:r>
              <a:rPr lang="pl-PL" dirty="0" err="1"/>
              <a:t>is</a:t>
            </a:r>
            <a:r>
              <a:rPr lang="pl-PL" dirty="0"/>
              <a:t> </a:t>
            </a:r>
            <a:r>
              <a:rPr lang="pl-PL" dirty="0" err="1"/>
              <a:t>usually</a:t>
            </a:r>
            <a:r>
              <a:rPr lang="pl-PL" dirty="0"/>
              <a:t> </a:t>
            </a:r>
            <a:r>
              <a:rPr lang="pl-PL" dirty="0" err="1"/>
              <a:t>between</a:t>
            </a:r>
            <a:r>
              <a:rPr lang="pl-PL" dirty="0"/>
              <a:t> </a:t>
            </a:r>
            <a:r>
              <a:rPr lang="pl-PL" dirty="0" err="1"/>
              <a:t>peers</a:t>
            </a:r>
            <a:r>
              <a:rPr lang="pl-PL" dirty="0"/>
              <a:t> in </a:t>
            </a:r>
            <a:r>
              <a:rPr lang="pl-PL" dirty="0" err="1"/>
              <a:t>different</a:t>
            </a:r>
            <a:r>
              <a:rPr lang="pl-PL" dirty="0"/>
              <a:t> networks with no </a:t>
            </a:r>
            <a:r>
              <a:rPr lang="pl-PL" dirty="0" err="1"/>
              <a:t>direct</a:t>
            </a:r>
            <a:r>
              <a:rPr lang="pl-PL" dirty="0"/>
              <a:t> </a:t>
            </a:r>
            <a:r>
              <a:rPr lang="pl-PL" dirty="0" err="1"/>
              <a:t>connectivity</a:t>
            </a:r>
            <a:r>
              <a:rPr lang="pl-PL" dirty="0"/>
              <a:t> </a:t>
            </a:r>
            <a:r>
              <a:rPr lang="pl-PL" dirty="0" err="1"/>
              <a:t>possibilities</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382740691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P2P – </a:t>
            </a:r>
            <a:r>
              <a:rPr lang="pl-PL" dirty="0" err="1">
                <a:solidFill>
                  <a:schemeClr val="tx1"/>
                </a:solidFill>
              </a:rPr>
              <a:t>different</a:t>
            </a:r>
            <a:r>
              <a:rPr lang="pl-PL" dirty="0">
                <a:solidFill>
                  <a:schemeClr val="tx1"/>
                </a:solidFill>
              </a:rPr>
              <a:t> networks</a:t>
            </a:r>
            <a:endParaRPr lang="en-GB" dirty="0">
              <a:solidFill>
                <a:schemeClr val="tx1"/>
              </a:solidFill>
            </a:endParaRP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4" name="Prostokąt 3">
            <a:extLst>
              <a:ext uri="{FF2B5EF4-FFF2-40B4-BE49-F238E27FC236}">
                <a16:creationId xmlns:a16="http://schemas.microsoft.com/office/drawing/2014/main" id="{8622EA36-34F1-48F4-AB76-721CE9B35E00}"/>
              </a:ext>
            </a:extLst>
          </p:cNvPr>
          <p:cNvSpPr/>
          <p:nvPr/>
        </p:nvSpPr>
        <p:spPr>
          <a:xfrm>
            <a:off x="961493" y="1997552"/>
            <a:ext cx="4676025" cy="10910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r>
              <a:rPr lang="pl-PL" dirty="0"/>
            </a:br>
            <a:br>
              <a:rPr lang="pl-PL" dirty="0"/>
            </a:br>
            <a:r>
              <a:rPr lang="pl-PL" dirty="0"/>
              <a:t>Network A</a:t>
            </a:r>
            <a:endParaRPr lang="en-GB" dirty="0"/>
          </a:p>
        </p:txBody>
      </p:sp>
      <p:sp>
        <p:nvSpPr>
          <p:cNvPr id="6" name="Prostokąt 5">
            <a:extLst>
              <a:ext uri="{FF2B5EF4-FFF2-40B4-BE49-F238E27FC236}">
                <a16:creationId xmlns:a16="http://schemas.microsoft.com/office/drawing/2014/main" id="{AB0101F3-EC61-40CB-BF21-200B2133860B}"/>
              </a:ext>
            </a:extLst>
          </p:cNvPr>
          <p:cNvSpPr/>
          <p:nvPr/>
        </p:nvSpPr>
        <p:spPr>
          <a:xfrm>
            <a:off x="5670550" y="1997552"/>
            <a:ext cx="5455304" cy="10910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r>
              <a:rPr lang="pl-PL" dirty="0"/>
            </a:br>
            <a:br>
              <a:rPr lang="pl-PL" dirty="0"/>
            </a:br>
            <a:r>
              <a:rPr lang="pl-PL" dirty="0"/>
              <a:t>Network B</a:t>
            </a:r>
            <a:endParaRPr lang="en-GB" dirty="0"/>
          </a:p>
        </p:txBody>
      </p:sp>
      <p:sp>
        <p:nvSpPr>
          <p:cNvPr id="8" name="Prostokąt: zaokrąglone rogi 7">
            <a:extLst>
              <a:ext uri="{FF2B5EF4-FFF2-40B4-BE49-F238E27FC236}">
                <a16:creationId xmlns:a16="http://schemas.microsoft.com/office/drawing/2014/main" id="{70B391A0-A048-43BC-B88B-04B333A6B940}"/>
              </a:ext>
            </a:extLst>
          </p:cNvPr>
          <p:cNvSpPr/>
          <p:nvPr/>
        </p:nvSpPr>
        <p:spPr>
          <a:xfrm>
            <a:off x="1134170" y="2091739"/>
            <a:ext cx="1247979" cy="313957"/>
          </a:xfrm>
          <a:prstGeom prst="roundRect">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 A</a:t>
            </a:r>
            <a:endParaRPr lang="en-GB" dirty="0"/>
          </a:p>
        </p:txBody>
      </p:sp>
      <p:sp>
        <p:nvSpPr>
          <p:cNvPr id="9" name="Prostokąt: zaokrąglone rogi 8">
            <a:extLst>
              <a:ext uri="{FF2B5EF4-FFF2-40B4-BE49-F238E27FC236}">
                <a16:creationId xmlns:a16="http://schemas.microsoft.com/office/drawing/2014/main" id="{A2B31973-A628-4171-A6F1-909146F52E91}"/>
              </a:ext>
            </a:extLst>
          </p:cNvPr>
          <p:cNvSpPr/>
          <p:nvPr/>
        </p:nvSpPr>
        <p:spPr>
          <a:xfrm>
            <a:off x="5749917" y="2098934"/>
            <a:ext cx="1247979" cy="313957"/>
          </a:xfrm>
          <a:prstGeom prst="roundRect">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 B</a:t>
            </a:r>
            <a:endParaRPr lang="en-GB" dirty="0"/>
          </a:p>
        </p:txBody>
      </p:sp>
      <p:sp>
        <p:nvSpPr>
          <p:cNvPr id="10" name="Prostokąt: zaokrąglone rogi 9">
            <a:extLst>
              <a:ext uri="{FF2B5EF4-FFF2-40B4-BE49-F238E27FC236}">
                <a16:creationId xmlns:a16="http://schemas.microsoft.com/office/drawing/2014/main" id="{FFC0BEAB-A04A-4856-A0EB-5C20882230DD}"/>
              </a:ext>
            </a:extLst>
          </p:cNvPr>
          <p:cNvSpPr/>
          <p:nvPr/>
        </p:nvSpPr>
        <p:spPr>
          <a:xfrm>
            <a:off x="2494548" y="2091739"/>
            <a:ext cx="1201152" cy="537652"/>
          </a:xfrm>
          <a:prstGeom prst="round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sz="1400" dirty="0"/>
              <a:t>Peer 1 (192.168.0.1)</a:t>
            </a:r>
            <a:endParaRPr lang="en-GB" sz="1400" dirty="0"/>
          </a:p>
        </p:txBody>
      </p:sp>
      <p:sp>
        <p:nvSpPr>
          <p:cNvPr id="11" name="Prostokąt: zaokrąglone rogi 10">
            <a:extLst>
              <a:ext uri="{FF2B5EF4-FFF2-40B4-BE49-F238E27FC236}">
                <a16:creationId xmlns:a16="http://schemas.microsoft.com/office/drawing/2014/main" id="{CDE17C14-F568-48FE-9E8E-034B6BADF0A0}"/>
              </a:ext>
            </a:extLst>
          </p:cNvPr>
          <p:cNvSpPr/>
          <p:nvPr/>
        </p:nvSpPr>
        <p:spPr>
          <a:xfrm>
            <a:off x="3885064" y="2098934"/>
            <a:ext cx="1201152" cy="537652"/>
          </a:xfrm>
          <a:prstGeom prst="round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sz="1400" dirty="0"/>
              <a:t>Peer 2 (192.168.0.2)</a:t>
            </a:r>
            <a:endParaRPr lang="en-GB" sz="1400" dirty="0"/>
          </a:p>
        </p:txBody>
      </p:sp>
      <p:sp>
        <p:nvSpPr>
          <p:cNvPr id="12" name="Prostokąt: zaokrąglone rogi 11">
            <a:extLst>
              <a:ext uri="{FF2B5EF4-FFF2-40B4-BE49-F238E27FC236}">
                <a16:creationId xmlns:a16="http://schemas.microsoft.com/office/drawing/2014/main" id="{45B2A802-9261-44CF-9B86-59E113236D95}"/>
              </a:ext>
            </a:extLst>
          </p:cNvPr>
          <p:cNvSpPr/>
          <p:nvPr/>
        </p:nvSpPr>
        <p:spPr>
          <a:xfrm>
            <a:off x="7262117" y="2047915"/>
            <a:ext cx="1201152" cy="537652"/>
          </a:xfrm>
          <a:prstGeom prst="round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sz="1400" dirty="0"/>
              <a:t>Peer 1 (192.168.0.1)</a:t>
            </a:r>
            <a:endParaRPr lang="en-GB" sz="1400" dirty="0"/>
          </a:p>
        </p:txBody>
      </p:sp>
      <p:sp>
        <p:nvSpPr>
          <p:cNvPr id="13" name="Prostokąt: zaokrąglone rogi 12">
            <a:extLst>
              <a:ext uri="{FF2B5EF4-FFF2-40B4-BE49-F238E27FC236}">
                <a16:creationId xmlns:a16="http://schemas.microsoft.com/office/drawing/2014/main" id="{1089693B-18B1-4D03-A36B-27B19BF6AD32}"/>
              </a:ext>
            </a:extLst>
          </p:cNvPr>
          <p:cNvSpPr/>
          <p:nvPr/>
        </p:nvSpPr>
        <p:spPr>
          <a:xfrm>
            <a:off x="8652633" y="2055110"/>
            <a:ext cx="1201152" cy="537652"/>
          </a:xfrm>
          <a:prstGeom prst="round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sz="1400" dirty="0"/>
              <a:t>Peer 2 (192.168.0.2)</a:t>
            </a:r>
            <a:endParaRPr lang="en-GB" sz="1400" dirty="0"/>
          </a:p>
        </p:txBody>
      </p:sp>
      <p:sp>
        <p:nvSpPr>
          <p:cNvPr id="14" name="Prostokąt: zaokrąglone rogi 13">
            <a:extLst>
              <a:ext uri="{FF2B5EF4-FFF2-40B4-BE49-F238E27FC236}">
                <a16:creationId xmlns:a16="http://schemas.microsoft.com/office/drawing/2014/main" id="{9248369F-BB8F-4E65-8E7E-C10620F7986A}"/>
              </a:ext>
            </a:extLst>
          </p:cNvPr>
          <p:cNvSpPr/>
          <p:nvPr/>
        </p:nvSpPr>
        <p:spPr>
          <a:xfrm>
            <a:off x="961493" y="3665176"/>
            <a:ext cx="4387850" cy="16129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Public </a:t>
            </a:r>
            <a:r>
              <a:rPr lang="pl-PL" dirty="0" err="1"/>
              <a:t>internet</a:t>
            </a:r>
            <a:endParaRPr lang="en-GB" dirty="0"/>
          </a:p>
        </p:txBody>
      </p:sp>
      <p:cxnSp>
        <p:nvCxnSpPr>
          <p:cNvPr id="16" name="Łącznik prosty ze strzałką 15">
            <a:extLst>
              <a:ext uri="{FF2B5EF4-FFF2-40B4-BE49-F238E27FC236}">
                <a16:creationId xmlns:a16="http://schemas.microsoft.com/office/drawing/2014/main" id="{203530E1-4892-4F0D-A734-A9549D2A694F}"/>
              </a:ext>
            </a:extLst>
          </p:cNvPr>
          <p:cNvCxnSpPr>
            <a:stCxn id="4" idx="2"/>
            <a:endCxn id="14" idx="0"/>
          </p:cNvCxnSpPr>
          <p:nvPr/>
        </p:nvCxnSpPr>
        <p:spPr>
          <a:xfrm flipH="1">
            <a:off x="3155418" y="3088553"/>
            <a:ext cx="144088" cy="576623"/>
          </a:xfrm>
          <a:prstGeom prst="straightConnector1">
            <a:avLst/>
          </a:prstGeom>
          <a:ln>
            <a:headEnd type="triangle"/>
            <a:tailEnd type="triangle"/>
          </a:ln>
        </p:spPr>
        <p:style>
          <a:lnRef idx="3">
            <a:schemeClr val="accent3"/>
          </a:lnRef>
          <a:fillRef idx="0">
            <a:schemeClr val="accent3"/>
          </a:fillRef>
          <a:effectRef idx="2">
            <a:schemeClr val="accent3"/>
          </a:effectRef>
          <a:fontRef idx="minor">
            <a:schemeClr val="tx1"/>
          </a:fontRef>
        </p:style>
      </p:cxnSp>
      <p:cxnSp>
        <p:nvCxnSpPr>
          <p:cNvPr id="18" name="Łącznik prosty ze strzałką 17">
            <a:extLst>
              <a:ext uri="{FF2B5EF4-FFF2-40B4-BE49-F238E27FC236}">
                <a16:creationId xmlns:a16="http://schemas.microsoft.com/office/drawing/2014/main" id="{B48BD4CC-0197-4DCA-B255-91CF7887D0E1}"/>
              </a:ext>
            </a:extLst>
          </p:cNvPr>
          <p:cNvCxnSpPr>
            <a:stCxn id="6" idx="2"/>
            <a:endCxn id="14" idx="0"/>
          </p:cNvCxnSpPr>
          <p:nvPr/>
        </p:nvCxnSpPr>
        <p:spPr>
          <a:xfrm flipH="1">
            <a:off x="3155418" y="3088553"/>
            <a:ext cx="5242784" cy="576623"/>
          </a:xfrm>
          <a:prstGeom prst="straightConnector1">
            <a:avLst/>
          </a:prstGeom>
          <a:ln>
            <a:headEnd type="triangle"/>
            <a:tailEnd type="triangle"/>
          </a:ln>
        </p:spPr>
        <p:style>
          <a:lnRef idx="3">
            <a:schemeClr val="accent3"/>
          </a:lnRef>
          <a:fillRef idx="0">
            <a:schemeClr val="accent3"/>
          </a:fillRef>
          <a:effectRef idx="2">
            <a:schemeClr val="accent3"/>
          </a:effectRef>
          <a:fontRef idx="minor">
            <a:schemeClr val="tx1"/>
          </a:fontRef>
        </p:style>
      </p:cxnSp>
      <p:sp>
        <p:nvSpPr>
          <p:cNvPr id="27" name="pole tekstowe 26">
            <a:extLst>
              <a:ext uri="{FF2B5EF4-FFF2-40B4-BE49-F238E27FC236}">
                <a16:creationId xmlns:a16="http://schemas.microsoft.com/office/drawing/2014/main" id="{E1A3A16B-9DFC-455B-9F30-67D213CF250C}"/>
              </a:ext>
            </a:extLst>
          </p:cNvPr>
          <p:cNvSpPr txBox="1"/>
          <p:nvPr/>
        </p:nvSpPr>
        <p:spPr>
          <a:xfrm>
            <a:off x="5918200" y="3568700"/>
            <a:ext cx="5829300" cy="2308324"/>
          </a:xfrm>
          <a:prstGeom prst="rect">
            <a:avLst/>
          </a:prstGeom>
          <a:noFill/>
        </p:spPr>
        <p:txBody>
          <a:bodyPr wrap="square" rtlCol="0">
            <a:spAutoFit/>
          </a:bodyPr>
          <a:lstStyle/>
          <a:p>
            <a:pPr algn="just"/>
            <a:r>
              <a:rPr lang="pl-PL" dirty="0" err="1"/>
              <a:t>Peers</a:t>
            </a:r>
            <a:r>
              <a:rPr lang="pl-PL" dirty="0"/>
              <a:t> </a:t>
            </a:r>
            <a:r>
              <a:rPr lang="pl-PL" dirty="0" err="1"/>
              <a:t>within</a:t>
            </a:r>
            <a:r>
              <a:rPr lang="pl-PL" dirty="0"/>
              <a:t> the same network </a:t>
            </a:r>
            <a:r>
              <a:rPr lang="pl-PL" dirty="0" err="1"/>
              <a:t>are</a:t>
            </a:r>
            <a:r>
              <a:rPr lang="pl-PL" dirty="0"/>
              <a:t> </a:t>
            </a:r>
            <a:r>
              <a:rPr lang="pl-PL" dirty="0" err="1"/>
              <a:t>easy</a:t>
            </a:r>
            <a:r>
              <a:rPr lang="pl-PL" dirty="0"/>
              <a:t> to </a:t>
            </a:r>
            <a:r>
              <a:rPr lang="pl-PL" dirty="0" err="1"/>
              <a:t>connect</a:t>
            </a:r>
            <a:r>
              <a:rPr lang="pl-PL" dirty="0"/>
              <a:t>, the </a:t>
            </a:r>
            <a:r>
              <a:rPr lang="pl-PL" dirty="0" err="1"/>
              <a:t>communication</a:t>
            </a:r>
            <a:r>
              <a:rPr lang="pl-PL" dirty="0"/>
              <a:t> </a:t>
            </a:r>
            <a:r>
              <a:rPr lang="pl-PL" dirty="0" err="1"/>
              <a:t>between</a:t>
            </a:r>
            <a:r>
              <a:rPr lang="pl-PL" dirty="0"/>
              <a:t> 192.168.0.1 and 192.168.0.2 </a:t>
            </a:r>
            <a:r>
              <a:rPr lang="pl-PL" dirty="0" err="1"/>
              <a:t>is</a:t>
            </a:r>
            <a:r>
              <a:rPr lang="pl-PL" dirty="0"/>
              <a:t> </a:t>
            </a:r>
            <a:r>
              <a:rPr lang="pl-PL" dirty="0" err="1"/>
              <a:t>easy</a:t>
            </a:r>
            <a:r>
              <a:rPr lang="pl-PL" dirty="0"/>
              <a:t> to </a:t>
            </a:r>
            <a:r>
              <a:rPr lang="pl-PL" dirty="0" err="1"/>
              <a:t>perform</a:t>
            </a:r>
            <a:r>
              <a:rPr lang="pl-PL" dirty="0"/>
              <a:t>.</a:t>
            </a:r>
          </a:p>
          <a:p>
            <a:pPr algn="just"/>
            <a:endParaRPr lang="pl-PL" dirty="0"/>
          </a:p>
          <a:p>
            <a:pPr algn="just"/>
            <a:r>
              <a:rPr lang="pl-PL" dirty="0" err="1"/>
              <a:t>However</a:t>
            </a:r>
            <a:r>
              <a:rPr lang="pl-PL" dirty="0"/>
              <a:t>, the </a:t>
            </a:r>
            <a:r>
              <a:rPr lang="pl-PL" dirty="0" err="1"/>
              <a:t>peer</a:t>
            </a:r>
            <a:r>
              <a:rPr lang="pl-PL" dirty="0"/>
              <a:t> </a:t>
            </a:r>
            <a:r>
              <a:rPr lang="pl-PL" dirty="0" err="1"/>
              <a:t>using</a:t>
            </a:r>
            <a:r>
              <a:rPr lang="pl-PL" dirty="0"/>
              <a:t> Router A </a:t>
            </a:r>
            <a:r>
              <a:rPr lang="pl-PL" dirty="0" err="1"/>
              <a:t>has</a:t>
            </a:r>
            <a:r>
              <a:rPr lang="pl-PL" dirty="0"/>
              <a:t> no </a:t>
            </a:r>
            <a:r>
              <a:rPr lang="pl-PL" dirty="0" err="1"/>
              <a:t>way</a:t>
            </a:r>
            <a:r>
              <a:rPr lang="pl-PL" dirty="0"/>
              <a:t> to </a:t>
            </a:r>
            <a:r>
              <a:rPr lang="pl-PL" dirty="0" err="1"/>
              <a:t>directly</a:t>
            </a:r>
            <a:r>
              <a:rPr lang="pl-PL" dirty="0"/>
              <a:t> </a:t>
            </a:r>
            <a:r>
              <a:rPr lang="pl-PL" dirty="0" err="1"/>
              <a:t>connect</a:t>
            </a:r>
            <a:r>
              <a:rPr lang="pl-PL" dirty="0"/>
              <a:t> </a:t>
            </a:r>
            <a:r>
              <a:rPr lang="pl-PL" dirty="0" err="1"/>
              <a:t>anything</a:t>
            </a:r>
            <a:r>
              <a:rPr lang="pl-PL" dirty="0"/>
              <a:t> </a:t>
            </a:r>
            <a:r>
              <a:rPr lang="pl-PL" dirty="0" err="1"/>
              <a:t>behind</a:t>
            </a:r>
            <a:r>
              <a:rPr lang="pl-PL" dirty="0"/>
              <a:t> Router B. A </a:t>
            </a:r>
            <a:r>
              <a:rPr lang="pl-PL" dirty="0" err="1"/>
              <a:t>peer</a:t>
            </a:r>
            <a:r>
              <a:rPr lang="pl-PL" dirty="0"/>
              <a:t> </a:t>
            </a:r>
            <a:r>
              <a:rPr lang="pl-PL" dirty="0" err="1"/>
              <a:t>using</a:t>
            </a:r>
            <a:r>
              <a:rPr lang="pl-PL" dirty="0"/>
              <a:t> Router A </a:t>
            </a:r>
            <a:r>
              <a:rPr lang="pl-PL" dirty="0" err="1"/>
              <a:t>can</a:t>
            </a:r>
            <a:r>
              <a:rPr lang="pl-PL" dirty="0"/>
              <a:t> </a:t>
            </a:r>
            <a:r>
              <a:rPr lang="pl-PL" dirty="0" err="1"/>
              <a:t>send</a:t>
            </a:r>
            <a:r>
              <a:rPr lang="pl-PL" dirty="0"/>
              <a:t> </a:t>
            </a:r>
            <a:r>
              <a:rPr lang="pl-PL" dirty="0" err="1"/>
              <a:t>traffic</a:t>
            </a:r>
            <a:r>
              <a:rPr lang="pl-PL" dirty="0"/>
              <a:t> go Router B, but </a:t>
            </a:r>
            <a:r>
              <a:rPr lang="pl-PL" dirty="0" err="1"/>
              <a:t>how</a:t>
            </a:r>
            <a:r>
              <a:rPr lang="pl-PL" dirty="0"/>
              <a:t> Router B </a:t>
            </a:r>
            <a:r>
              <a:rPr lang="pl-PL" dirty="0" err="1"/>
              <a:t>would</a:t>
            </a:r>
            <a:r>
              <a:rPr lang="pl-PL" dirty="0"/>
              <a:t> </a:t>
            </a:r>
            <a:r>
              <a:rPr lang="pl-PL" dirty="0" err="1"/>
              <a:t>know</a:t>
            </a:r>
            <a:r>
              <a:rPr lang="pl-PL" dirty="0"/>
              <a:t> to </a:t>
            </a:r>
            <a:r>
              <a:rPr lang="pl-PL" dirty="0" err="1"/>
              <a:t>which</a:t>
            </a:r>
            <a:r>
              <a:rPr lang="pl-PL" dirty="0"/>
              <a:t> </a:t>
            </a:r>
            <a:r>
              <a:rPr lang="pl-PL" dirty="0" err="1"/>
              <a:t>peer</a:t>
            </a:r>
            <a:r>
              <a:rPr lang="pl-PL" dirty="0"/>
              <a:t> data </a:t>
            </a:r>
            <a:r>
              <a:rPr lang="pl-PL" dirty="0" err="1"/>
              <a:t>should</a:t>
            </a:r>
            <a:r>
              <a:rPr lang="pl-PL" dirty="0"/>
              <a:t> be </a:t>
            </a:r>
            <a:r>
              <a:rPr lang="pl-PL" dirty="0" err="1"/>
              <a:t>forwarded</a:t>
            </a:r>
            <a:r>
              <a:rPr lang="pl-PL" dirty="0"/>
              <a:t> to?</a:t>
            </a:r>
            <a:endParaRPr lang="en-GB" dirty="0"/>
          </a:p>
        </p:txBody>
      </p:sp>
    </p:spTree>
    <p:extLst>
      <p:ext uri="{BB962C8B-B14F-4D97-AF65-F5344CB8AC3E}">
        <p14:creationId xmlns:p14="http://schemas.microsoft.com/office/powerpoint/2010/main" val="12911327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40E9403C-A8EC-4578-A232-71317D982D7D}"/>
              </a:ext>
            </a:extLst>
          </p:cNvPr>
          <p:cNvSpPr>
            <a:spLocks noGrp="1"/>
          </p:cNvSpPr>
          <p:nvPr>
            <p:ph type="title"/>
          </p:nvPr>
        </p:nvSpPr>
        <p:spPr/>
        <p:txBody>
          <a:bodyPr/>
          <a:lstStyle/>
          <a:p>
            <a:r>
              <a:rPr lang="pl-PL" dirty="0" err="1"/>
              <a:t>About</a:t>
            </a:r>
            <a:r>
              <a:rPr lang="pl-PL" dirty="0"/>
              <a:t> me</a:t>
            </a:r>
            <a:endParaRPr lang="en-GB" dirty="0"/>
          </a:p>
        </p:txBody>
      </p:sp>
      <p:sp>
        <p:nvSpPr>
          <p:cNvPr id="3" name="Symbol zastępczy zawartości 2">
            <a:extLst>
              <a:ext uri="{FF2B5EF4-FFF2-40B4-BE49-F238E27FC236}">
                <a16:creationId xmlns:a16="http://schemas.microsoft.com/office/drawing/2014/main" id="{C6594B79-88A3-474C-87DF-E0DEA6D04847}"/>
              </a:ext>
            </a:extLst>
          </p:cNvPr>
          <p:cNvSpPr>
            <a:spLocks noGrp="1"/>
          </p:cNvSpPr>
          <p:nvPr>
            <p:ph idx="1"/>
          </p:nvPr>
        </p:nvSpPr>
        <p:spPr/>
        <p:txBody>
          <a:bodyPr/>
          <a:lstStyle/>
          <a:p>
            <a:pPr>
              <a:buFont typeface="Wingdings" panose="05000000000000000000" pitchFamily="2" charset="2"/>
              <a:buChar char="v"/>
            </a:pPr>
            <a:r>
              <a:rPr lang="pl-PL" dirty="0"/>
              <a:t> Co-</a:t>
            </a:r>
            <a:r>
              <a:rPr lang="pl-PL" dirty="0" err="1"/>
              <a:t>founder</a:t>
            </a:r>
            <a:r>
              <a:rPr lang="pl-PL" dirty="0"/>
              <a:t> of </a:t>
            </a:r>
            <a:r>
              <a:rPr lang="pl-PL" dirty="0" err="1"/>
              <a:t>Dotnetos</a:t>
            </a:r>
            <a:endParaRPr lang="pl-PL" dirty="0"/>
          </a:p>
          <a:p>
            <a:pPr>
              <a:buFont typeface="Wingdings" panose="05000000000000000000" pitchFamily="2" charset="2"/>
              <a:buChar char="v"/>
            </a:pPr>
            <a:r>
              <a:rPr lang="pl-PL" dirty="0"/>
              <a:t> Microsoft MVP</a:t>
            </a:r>
          </a:p>
          <a:p>
            <a:pPr>
              <a:buFont typeface="Wingdings" panose="05000000000000000000" pitchFamily="2" charset="2"/>
              <a:buChar char="v"/>
            </a:pPr>
            <a:r>
              <a:rPr lang="pl-PL" dirty="0"/>
              <a:t> .NET Technical </a:t>
            </a:r>
            <a:r>
              <a:rPr lang="pl-PL" dirty="0" err="1"/>
              <a:t>Lead</a:t>
            </a:r>
            <a:r>
              <a:rPr lang="pl-PL" dirty="0"/>
              <a:t> </a:t>
            </a:r>
            <a:r>
              <a:rPr lang="pl-PL" dirty="0" err="1"/>
              <a:t>at</a:t>
            </a:r>
            <a:r>
              <a:rPr lang="pl-PL" dirty="0"/>
              <a:t> </a:t>
            </a:r>
            <a:r>
              <a:rPr lang="pl-PL" dirty="0" err="1"/>
              <a:t>Sonova</a:t>
            </a:r>
            <a:endParaRPr lang="pl-PL" dirty="0"/>
          </a:p>
          <a:p>
            <a:pPr>
              <a:buFont typeface="Wingdings" panose="05000000000000000000" pitchFamily="2" charset="2"/>
              <a:buChar char="v"/>
            </a:pPr>
            <a:r>
              <a:rPr lang="pl-PL" dirty="0"/>
              <a:t> </a:t>
            </a:r>
            <a:r>
              <a:rPr lang="pl-PL" dirty="0" err="1"/>
              <a:t>Tweets</a:t>
            </a:r>
            <a:r>
              <a:rPr lang="pl-PL" dirty="0"/>
              <a:t> as @</a:t>
            </a:r>
            <a:r>
              <a:rPr lang="pl-PL" dirty="0" err="1"/>
              <a:t>lukaszpyrzyk</a:t>
            </a:r>
            <a:endParaRPr lang="pl-PL" dirty="0"/>
          </a:p>
        </p:txBody>
      </p:sp>
      <p:sp>
        <p:nvSpPr>
          <p:cNvPr id="4" name="Prostokąt 3">
            <a:extLst>
              <a:ext uri="{FF2B5EF4-FFF2-40B4-BE49-F238E27FC236}">
                <a16:creationId xmlns:a16="http://schemas.microsoft.com/office/drawing/2014/main" id="{33E6D92A-B9D1-4C4D-8BC6-11D97963A240}"/>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12885692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a:xfrm>
            <a:off x="1097280" y="286603"/>
            <a:ext cx="10058400" cy="1450757"/>
          </a:xfrm>
        </p:spPr>
        <p:txBody>
          <a:bodyPr/>
          <a:lstStyle/>
          <a:p>
            <a:r>
              <a:rPr lang="pl-PL" dirty="0">
                <a:solidFill>
                  <a:schemeClr val="tx1"/>
                </a:solidFill>
              </a:rPr>
              <a:t>NAT for the </a:t>
            </a:r>
            <a:r>
              <a:rPr lang="pl-PL" dirty="0" err="1">
                <a:solidFill>
                  <a:schemeClr val="tx1"/>
                </a:solidFill>
              </a:rPr>
              <a:t>rescue</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1227385"/>
          </a:xfrm>
        </p:spPr>
        <p:txBody>
          <a:bodyPr>
            <a:normAutofit/>
          </a:bodyPr>
          <a:lstStyle/>
          <a:p>
            <a:pPr marL="0" indent="0" algn="just">
              <a:buNone/>
            </a:pPr>
            <a:r>
              <a:rPr lang="en-GB" b="1" dirty="0"/>
              <a:t>NAT (Network Address Translation) </a:t>
            </a:r>
            <a:r>
              <a:rPr lang="en-GB" dirty="0"/>
              <a:t>is a method of sending network traffic through a router that involves changing the source or destination IP addresses. It allows mapping an internal IP address to a specific port or list of ports on the public IP address, which makes them available over the public internet.</a:t>
            </a:r>
            <a:endParaRPr lang="pl-PL" dirty="0"/>
          </a:p>
          <a:p>
            <a:pPr marL="0" indent="0" algn="just">
              <a:buNone/>
            </a:pP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6" name="Prostokąt 5">
            <a:extLst>
              <a:ext uri="{FF2B5EF4-FFF2-40B4-BE49-F238E27FC236}">
                <a16:creationId xmlns:a16="http://schemas.microsoft.com/office/drawing/2014/main" id="{D9666BAF-A570-46F3-86E2-930707D0EA8E}"/>
              </a:ext>
            </a:extLst>
          </p:cNvPr>
          <p:cNvSpPr/>
          <p:nvPr/>
        </p:nvSpPr>
        <p:spPr>
          <a:xfrm>
            <a:off x="1106738" y="3116269"/>
            <a:ext cx="3043579" cy="10910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r>
              <a:rPr lang="pl-PL" dirty="0"/>
            </a:br>
            <a:br>
              <a:rPr lang="pl-PL" dirty="0"/>
            </a:br>
            <a:r>
              <a:rPr lang="pl-PL" dirty="0"/>
              <a:t>Network A (5.0.0.1)</a:t>
            </a:r>
            <a:endParaRPr lang="en-GB" dirty="0"/>
          </a:p>
        </p:txBody>
      </p:sp>
      <p:sp>
        <p:nvSpPr>
          <p:cNvPr id="8" name="Prostokąt: zaokrąglone rogi 7">
            <a:extLst>
              <a:ext uri="{FF2B5EF4-FFF2-40B4-BE49-F238E27FC236}">
                <a16:creationId xmlns:a16="http://schemas.microsoft.com/office/drawing/2014/main" id="{B2DE574C-68A2-42F4-8AEC-7F3D4681A1BA}"/>
              </a:ext>
            </a:extLst>
          </p:cNvPr>
          <p:cNvSpPr/>
          <p:nvPr/>
        </p:nvSpPr>
        <p:spPr>
          <a:xfrm>
            <a:off x="1106738" y="3280459"/>
            <a:ext cx="1247979" cy="313957"/>
          </a:xfrm>
          <a:prstGeom prst="roundRect">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a:t>
            </a:r>
            <a:endParaRPr lang="en-GB" dirty="0"/>
          </a:p>
        </p:txBody>
      </p:sp>
      <p:sp>
        <p:nvSpPr>
          <p:cNvPr id="9" name="Prostokąt: zaokrąglone rogi 8">
            <a:extLst>
              <a:ext uri="{FF2B5EF4-FFF2-40B4-BE49-F238E27FC236}">
                <a16:creationId xmlns:a16="http://schemas.microsoft.com/office/drawing/2014/main" id="{203705A7-6FD9-4C2D-98AE-153A1EB38C90}"/>
              </a:ext>
            </a:extLst>
          </p:cNvPr>
          <p:cNvSpPr/>
          <p:nvPr/>
        </p:nvSpPr>
        <p:spPr>
          <a:xfrm>
            <a:off x="2565602" y="3264608"/>
            <a:ext cx="1201152" cy="537652"/>
          </a:xfrm>
          <a:prstGeom prst="round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sz="1400" dirty="0"/>
              <a:t>Peer 1 (192.168.0.1)</a:t>
            </a:r>
            <a:endParaRPr lang="en-GB" sz="1400" dirty="0"/>
          </a:p>
        </p:txBody>
      </p:sp>
      <p:sp>
        <p:nvSpPr>
          <p:cNvPr id="10" name="Prostokąt 9">
            <a:extLst>
              <a:ext uri="{FF2B5EF4-FFF2-40B4-BE49-F238E27FC236}">
                <a16:creationId xmlns:a16="http://schemas.microsoft.com/office/drawing/2014/main" id="{8FDDF7E4-F823-4259-8652-DF69381DFCC7}"/>
              </a:ext>
            </a:extLst>
          </p:cNvPr>
          <p:cNvSpPr/>
          <p:nvPr/>
        </p:nvSpPr>
        <p:spPr>
          <a:xfrm>
            <a:off x="7487559" y="3116269"/>
            <a:ext cx="3043579" cy="10910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google.com</a:t>
            </a:r>
            <a:endParaRPr lang="en-GB" dirty="0"/>
          </a:p>
        </p:txBody>
      </p:sp>
      <p:cxnSp>
        <p:nvCxnSpPr>
          <p:cNvPr id="12" name="Łącznik prosty ze strzałką 11">
            <a:extLst>
              <a:ext uri="{FF2B5EF4-FFF2-40B4-BE49-F238E27FC236}">
                <a16:creationId xmlns:a16="http://schemas.microsoft.com/office/drawing/2014/main" id="{40E4BC25-3E07-4FE2-BE75-43EC591C03C5}"/>
              </a:ext>
            </a:extLst>
          </p:cNvPr>
          <p:cNvCxnSpPr>
            <a:cxnSpLocks/>
            <a:stCxn id="6" idx="3"/>
            <a:endCxn id="10" idx="1"/>
          </p:cNvCxnSpPr>
          <p:nvPr/>
        </p:nvCxnSpPr>
        <p:spPr>
          <a:xfrm>
            <a:off x="4150317" y="3661770"/>
            <a:ext cx="3337242" cy="0"/>
          </a:xfrm>
          <a:prstGeom prst="straightConnector1">
            <a:avLst/>
          </a:prstGeom>
          <a:ln w="9525" cap="flat" cmpd="sng" algn="ctr">
            <a:solidFill>
              <a:schemeClr val="accent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sp>
        <p:nvSpPr>
          <p:cNvPr id="15" name="Symbol zastępczy zawartości 2">
            <a:extLst>
              <a:ext uri="{FF2B5EF4-FFF2-40B4-BE49-F238E27FC236}">
                <a16:creationId xmlns:a16="http://schemas.microsoft.com/office/drawing/2014/main" id="{F6EAF10B-070F-4FB5-AE16-A260D67B96C8}"/>
              </a:ext>
            </a:extLst>
          </p:cNvPr>
          <p:cNvSpPr txBox="1">
            <a:spLocks/>
          </p:cNvSpPr>
          <p:nvPr/>
        </p:nvSpPr>
        <p:spPr>
          <a:xfrm>
            <a:off x="1097280" y="4452028"/>
            <a:ext cx="10058400" cy="1227385"/>
          </a:xfrm>
          <a:prstGeom prst="rect">
            <a:avLst/>
          </a:prstGeom>
        </p:spPr>
        <p:txBody>
          <a:bodyPr vert="horz" lIns="0" tIns="45720" rIns="0" bIns="45720" rtlCol="0">
            <a:normAutofit fontScale="92500"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just">
              <a:buNone/>
            </a:pPr>
            <a:r>
              <a:rPr lang="en-GB" dirty="0"/>
              <a:t>When communicating with google.com, Peer 1 sends data via the Router. The router creates a NAT mapping to a specific port, for example, 7000. </a:t>
            </a:r>
            <a:endParaRPr lang="pl-PL" dirty="0"/>
          </a:p>
          <a:p>
            <a:pPr marL="0" indent="0" algn="just">
              <a:buNone/>
            </a:pPr>
            <a:r>
              <a:rPr lang="en-GB" dirty="0"/>
              <a:t>Mapping contains information that Peer 1 is mapped to port 7000, so google.com can send information to Peer 1 by sending data to 5.0.0.1:7000</a:t>
            </a:r>
            <a:endParaRPr lang="pl-PL" dirty="0"/>
          </a:p>
        </p:txBody>
      </p:sp>
    </p:spTree>
    <p:extLst>
      <p:ext uri="{BB962C8B-B14F-4D97-AF65-F5344CB8AC3E}">
        <p14:creationId xmlns:p14="http://schemas.microsoft.com/office/powerpoint/2010/main" val="262495192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NAT </a:t>
            </a:r>
            <a:r>
              <a:rPr lang="pl-PL" dirty="0" err="1">
                <a:solidFill>
                  <a:schemeClr val="tx1"/>
                </a:solidFill>
              </a:rPr>
              <a:t>mapping</a:t>
            </a:r>
            <a:r>
              <a:rPr lang="pl-PL" dirty="0">
                <a:solidFill>
                  <a:schemeClr val="tx1"/>
                </a:solidFill>
              </a:rPr>
              <a:t> </a:t>
            </a:r>
            <a:r>
              <a:rPr lang="pl-PL" dirty="0" err="1">
                <a:solidFill>
                  <a:schemeClr val="tx1"/>
                </a:solidFill>
              </a:rPr>
              <a:t>creation</a:t>
            </a:r>
            <a:r>
              <a:rPr lang="pl-PL" dirty="0">
                <a:solidFill>
                  <a:schemeClr val="tx1"/>
                </a:solidFill>
              </a:rPr>
              <a:t> </a:t>
            </a:r>
            <a:r>
              <a:rPr lang="pl-PL" dirty="0" err="1">
                <a:solidFill>
                  <a:schemeClr val="tx1"/>
                </a:solidFill>
              </a:rPr>
              <a:t>behaviors</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algn="just">
              <a:buFont typeface="Wingdings" panose="05000000000000000000" pitchFamily="2" charset="2"/>
              <a:buChar char="v"/>
            </a:pPr>
            <a:r>
              <a:rPr lang="pl-PL" b="1" dirty="0" err="1"/>
              <a:t>Endpoint</a:t>
            </a:r>
            <a:r>
              <a:rPr lang="pl-PL" b="1" dirty="0"/>
              <a:t>-Independent </a:t>
            </a:r>
            <a:r>
              <a:rPr lang="pl-PL" b="1" dirty="0" err="1"/>
              <a:t>Mapping</a:t>
            </a:r>
            <a:r>
              <a:rPr lang="pl-PL" b="1" dirty="0"/>
              <a:t> </a:t>
            </a:r>
            <a:r>
              <a:rPr lang="pl-PL" dirty="0"/>
              <a:t>– one </a:t>
            </a:r>
            <a:r>
              <a:rPr lang="pl-PL" dirty="0" err="1"/>
              <a:t>mapping</a:t>
            </a:r>
            <a:r>
              <a:rPr lang="pl-PL" dirty="0"/>
              <a:t> </a:t>
            </a:r>
            <a:r>
              <a:rPr lang="pl-PL" dirty="0" err="1"/>
              <a:t>is</a:t>
            </a:r>
            <a:r>
              <a:rPr lang="pl-PL" dirty="0"/>
              <a:t> </a:t>
            </a:r>
            <a:r>
              <a:rPr lang="pl-PL" dirty="0" err="1"/>
              <a:t>created</a:t>
            </a:r>
            <a:r>
              <a:rPr lang="pl-PL" dirty="0"/>
              <a:t> for </a:t>
            </a:r>
            <a:r>
              <a:rPr lang="pl-PL" dirty="0" err="1"/>
              <a:t>each</a:t>
            </a:r>
            <a:r>
              <a:rPr lang="pl-PL" dirty="0"/>
              <a:t> </a:t>
            </a:r>
            <a:r>
              <a:rPr lang="pl-PL" dirty="0" err="1"/>
              <a:t>sender</a:t>
            </a:r>
            <a:r>
              <a:rPr lang="pl-PL" dirty="0"/>
              <a:t> </a:t>
            </a:r>
            <a:r>
              <a:rPr lang="pl-PL" dirty="0" err="1"/>
              <a:t>going</a:t>
            </a:r>
            <a:r>
              <a:rPr lang="pl-PL" dirty="0"/>
              <a:t> via the router. </a:t>
            </a:r>
            <a:r>
              <a:rPr lang="pl-PL" dirty="0" err="1"/>
              <a:t>If</a:t>
            </a:r>
            <a:r>
              <a:rPr lang="pl-PL" dirty="0"/>
              <a:t> a </a:t>
            </a:r>
            <a:r>
              <a:rPr lang="pl-PL" dirty="0" err="1"/>
              <a:t>peer</a:t>
            </a:r>
            <a:r>
              <a:rPr lang="pl-PL" dirty="0"/>
              <a:t> </a:t>
            </a:r>
            <a:r>
              <a:rPr lang="pl-PL" dirty="0" err="1"/>
              <a:t>sends</a:t>
            </a:r>
            <a:r>
              <a:rPr lang="pl-PL" dirty="0"/>
              <a:t> data to </a:t>
            </a:r>
            <a:r>
              <a:rPr lang="pl-PL" dirty="0" err="1"/>
              <a:t>two</a:t>
            </a:r>
            <a:r>
              <a:rPr lang="pl-PL" dirty="0"/>
              <a:t> </a:t>
            </a:r>
            <a:r>
              <a:rPr lang="pl-PL" dirty="0" err="1"/>
              <a:t>different</a:t>
            </a:r>
            <a:r>
              <a:rPr lang="pl-PL" dirty="0"/>
              <a:t> </a:t>
            </a:r>
            <a:r>
              <a:rPr lang="pl-PL" dirty="0" err="1"/>
              <a:t>remote</a:t>
            </a:r>
            <a:r>
              <a:rPr lang="pl-PL" dirty="0"/>
              <a:t> </a:t>
            </a:r>
            <a:r>
              <a:rPr lang="pl-PL" dirty="0" err="1"/>
              <a:t>addresses</a:t>
            </a:r>
            <a:r>
              <a:rPr lang="pl-PL" dirty="0"/>
              <a:t>, NAT </a:t>
            </a:r>
            <a:r>
              <a:rPr lang="pl-PL" dirty="0" err="1"/>
              <a:t>mapping</a:t>
            </a:r>
            <a:r>
              <a:rPr lang="pl-PL" dirty="0"/>
              <a:t> </a:t>
            </a:r>
            <a:r>
              <a:rPr lang="pl-PL" dirty="0" err="1"/>
              <a:t>will</a:t>
            </a:r>
            <a:r>
              <a:rPr lang="pl-PL" dirty="0"/>
              <a:t> be </a:t>
            </a:r>
            <a:r>
              <a:rPr lang="pl-PL" dirty="0" err="1"/>
              <a:t>reused</a:t>
            </a:r>
            <a:endParaRPr lang="pl-PL" dirty="0"/>
          </a:p>
          <a:p>
            <a:pPr algn="just">
              <a:buFont typeface="Wingdings" panose="05000000000000000000" pitchFamily="2" charset="2"/>
              <a:buChar char="v"/>
            </a:pPr>
            <a:r>
              <a:rPr lang="pl-PL" b="1" dirty="0" err="1"/>
              <a:t>Address</a:t>
            </a:r>
            <a:r>
              <a:rPr lang="pl-PL" b="1" dirty="0"/>
              <a:t> Dependent </a:t>
            </a:r>
            <a:r>
              <a:rPr lang="pl-PL" b="1" dirty="0" err="1"/>
              <a:t>Mapping</a:t>
            </a:r>
            <a:r>
              <a:rPr lang="pl-PL" dirty="0"/>
              <a:t>  - a</a:t>
            </a:r>
            <a:r>
              <a:rPr lang="en-GB" dirty="0"/>
              <a:t> new mapping is created every time you send a packet to a new address. If you send two packets to different hosts, two mappings will be created</a:t>
            </a:r>
            <a:endParaRPr lang="pl-PL" dirty="0"/>
          </a:p>
          <a:p>
            <a:pPr algn="just">
              <a:buFont typeface="Wingdings" panose="05000000000000000000" pitchFamily="2" charset="2"/>
              <a:buChar char="v"/>
            </a:pPr>
            <a:r>
              <a:rPr lang="en-GB" b="1" dirty="0"/>
              <a:t>Address and Port Dependent Mapping </a:t>
            </a:r>
            <a:r>
              <a:rPr lang="en-GB" dirty="0"/>
              <a:t>– a new mapping is created when the remote IP or port is different. If we send data to the same remote, but a different port, a new mapping will be created</a:t>
            </a:r>
            <a:r>
              <a:rPr lang="pl-PL" dirty="0"/>
              <a:t>. It </a:t>
            </a:r>
            <a:r>
              <a:rPr lang="pl-PL" dirty="0" err="1"/>
              <a:t>is</a:t>
            </a:r>
            <a:r>
              <a:rPr lang="pl-PL" dirty="0"/>
              <a:t> </a:t>
            </a:r>
            <a:r>
              <a:rPr lang="pl-PL" dirty="0" err="1"/>
              <a:t>also</a:t>
            </a:r>
            <a:r>
              <a:rPr lang="pl-PL" dirty="0"/>
              <a:t> </a:t>
            </a:r>
            <a:r>
              <a:rPr lang="pl-PL" dirty="0" err="1"/>
              <a:t>called</a:t>
            </a:r>
            <a:r>
              <a:rPr lang="pl-PL" dirty="0"/>
              <a:t> </a:t>
            </a:r>
            <a:r>
              <a:rPr lang="pl-PL" b="1" dirty="0" err="1">
                <a:solidFill>
                  <a:schemeClr val="accent2"/>
                </a:solidFill>
              </a:rPr>
              <a:t>Symmetric</a:t>
            </a:r>
            <a:r>
              <a:rPr lang="pl-PL" b="1" dirty="0">
                <a:solidFill>
                  <a:schemeClr val="accent2"/>
                </a:solidFill>
              </a:rPr>
              <a:t> NAT</a:t>
            </a:r>
            <a:endParaRPr lang="en-GB" b="1" dirty="0">
              <a:solidFill>
                <a:schemeClr val="accent2"/>
              </a:solidFill>
            </a:endParaRP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192932994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NAT </a:t>
            </a:r>
            <a:r>
              <a:rPr lang="pl-PL" dirty="0" err="1">
                <a:solidFill>
                  <a:schemeClr val="tx1"/>
                </a:solidFill>
              </a:rPr>
              <a:t>mapping</a:t>
            </a:r>
            <a:r>
              <a:rPr lang="pl-PL" dirty="0">
                <a:solidFill>
                  <a:schemeClr val="tx1"/>
                </a:solidFill>
              </a:rPr>
              <a:t> </a:t>
            </a:r>
            <a:r>
              <a:rPr lang="pl-PL" dirty="0" err="1">
                <a:solidFill>
                  <a:schemeClr val="tx1"/>
                </a:solidFill>
              </a:rPr>
              <a:t>filtering</a:t>
            </a:r>
            <a:r>
              <a:rPr lang="pl-PL" dirty="0">
                <a:solidFill>
                  <a:schemeClr val="tx1"/>
                </a:solidFill>
              </a:rPr>
              <a:t> </a:t>
            </a:r>
            <a:r>
              <a:rPr lang="pl-PL" dirty="0" err="1">
                <a:solidFill>
                  <a:schemeClr val="tx1"/>
                </a:solidFill>
              </a:rPr>
              <a:t>behaviors</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pl-PL" dirty="0"/>
              <a:t>F</a:t>
            </a:r>
            <a:r>
              <a:rPr lang="en-GB" dirty="0" err="1"/>
              <a:t>iltering</a:t>
            </a:r>
            <a:r>
              <a:rPr lang="en-GB" dirty="0"/>
              <a:t> </a:t>
            </a:r>
            <a:r>
              <a:rPr lang="pl-PL" dirty="0" err="1"/>
              <a:t>manages</a:t>
            </a:r>
            <a:r>
              <a:rPr lang="pl-PL" dirty="0"/>
              <a:t> </a:t>
            </a:r>
            <a:r>
              <a:rPr lang="en-GB" dirty="0"/>
              <a:t>who is allowed to use the mapping</a:t>
            </a:r>
            <a:r>
              <a:rPr lang="pl-PL" dirty="0"/>
              <a:t>:</a:t>
            </a:r>
          </a:p>
          <a:p>
            <a:pPr algn="just">
              <a:buFont typeface="Wingdings" panose="05000000000000000000" pitchFamily="2" charset="2"/>
              <a:buChar char="v"/>
            </a:pPr>
            <a:r>
              <a:rPr lang="en-GB" b="1" dirty="0"/>
              <a:t>Endpoint-Independent Filtering </a:t>
            </a:r>
            <a:r>
              <a:rPr lang="pl-PL" dirty="0"/>
              <a:t>– </a:t>
            </a:r>
            <a:r>
              <a:rPr lang="pl-PL" dirty="0" err="1"/>
              <a:t>any</a:t>
            </a:r>
            <a:r>
              <a:rPr lang="pl-PL" dirty="0"/>
              <a:t> </a:t>
            </a:r>
            <a:r>
              <a:rPr lang="pl-PL" dirty="0" err="1"/>
              <a:t>remote</a:t>
            </a:r>
            <a:r>
              <a:rPr lang="pl-PL" dirty="0"/>
              <a:t> </a:t>
            </a:r>
            <a:r>
              <a:rPr lang="pl-PL" dirty="0" err="1"/>
              <a:t>can</a:t>
            </a:r>
            <a:r>
              <a:rPr lang="pl-PL" dirty="0"/>
              <a:t> </a:t>
            </a:r>
            <a:r>
              <a:rPr lang="pl-PL" dirty="0" err="1"/>
              <a:t>use</a:t>
            </a:r>
            <a:r>
              <a:rPr lang="pl-PL" dirty="0"/>
              <a:t> the </a:t>
            </a:r>
            <a:r>
              <a:rPr lang="pl-PL" dirty="0" err="1"/>
              <a:t>mapping</a:t>
            </a:r>
            <a:r>
              <a:rPr lang="pl-PL" dirty="0"/>
              <a:t>. </a:t>
            </a:r>
            <a:r>
              <a:rPr lang="pl-PL" dirty="0" err="1"/>
              <a:t>Mapping</a:t>
            </a:r>
            <a:r>
              <a:rPr lang="pl-PL" dirty="0"/>
              <a:t> </a:t>
            </a:r>
            <a:r>
              <a:rPr lang="pl-PL" dirty="0" err="1"/>
              <a:t>can</a:t>
            </a:r>
            <a:r>
              <a:rPr lang="pl-PL" dirty="0"/>
              <a:t> be </a:t>
            </a:r>
            <a:r>
              <a:rPr lang="pl-PL" dirty="0" err="1"/>
              <a:t>shared</a:t>
            </a:r>
            <a:r>
              <a:rPr lang="pl-PL" dirty="0"/>
              <a:t> with </a:t>
            </a:r>
            <a:r>
              <a:rPr lang="pl-PL" dirty="0" err="1"/>
              <a:t>multiple</a:t>
            </a:r>
            <a:r>
              <a:rPr lang="pl-PL" dirty="0"/>
              <a:t> </a:t>
            </a:r>
            <a:r>
              <a:rPr lang="pl-PL" dirty="0" err="1"/>
              <a:t>remotes</a:t>
            </a:r>
            <a:r>
              <a:rPr lang="pl-PL" dirty="0"/>
              <a:t> (</a:t>
            </a:r>
            <a:r>
              <a:rPr lang="pl-PL" dirty="0" err="1"/>
              <a:t>peers</a:t>
            </a:r>
            <a:r>
              <a:rPr lang="pl-PL" dirty="0"/>
              <a:t>)</a:t>
            </a:r>
          </a:p>
          <a:p>
            <a:pPr algn="just">
              <a:buFont typeface="Wingdings" panose="05000000000000000000" pitchFamily="2" charset="2"/>
              <a:buChar char="v"/>
            </a:pPr>
            <a:r>
              <a:rPr lang="en-GB" b="1" dirty="0"/>
              <a:t>Address Dependent Filtering </a:t>
            </a:r>
            <a:r>
              <a:rPr lang="pl-PL" b="1" dirty="0"/>
              <a:t> </a:t>
            </a:r>
            <a:r>
              <a:rPr lang="pl-PL" dirty="0"/>
              <a:t>- </a:t>
            </a:r>
            <a:r>
              <a:rPr lang="pl-PL" dirty="0" err="1"/>
              <a:t>only</a:t>
            </a:r>
            <a:r>
              <a:rPr lang="pl-PL" dirty="0"/>
              <a:t> the host for </a:t>
            </a:r>
            <a:r>
              <a:rPr lang="pl-PL" dirty="0" err="1"/>
              <a:t>which</a:t>
            </a:r>
            <a:r>
              <a:rPr lang="pl-PL" dirty="0"/>
              <a:t> </a:t>
            </a:r>
            <a:r>
              <a:rPr lang="pl-PL" dirty="0" err="1"/>
              <a:t>mapping</a:t>
            </a:r>
            <a:r>
              <a:rPr lang="pl-PL" dirty="0"/>
              <a:t> was </a:t>
            </a:r>
            <a:r>
              <a:rPr lang="pl-PL" dirty="0" err="1"/>
              <a:t>created</a:t>
            </a:r>
            <a:r>
              <a:rPr lang="pl-PL" dirty="0"/>
              <a:t> </a:t>
            </a:r>
            <a:r>
              <a:rPr lang="pl-PL" dirty="0" err="1"/>
              <a:t>can</a:t>
            </a:r>
            <a:r>
              <a:rPr lang="pl-PL" dirty="0"/>
              <a:t> </a:t>
            </a:r>
            <a:r>
              <a:rPr lang="pl-PL" dirty="0" err="1"/>
              <a:t>use</a:t>
            </a:r>
            <a:r>
              <a:rPr lang="pl-PL" dirty="0"/>
              <a:t> the </a:t>
            </a:r>
            <a:r>
              <a:rPr lang="pl-PL" dirty="0" err="1"/>
              <a:t>mapping</a:t>
            </a:r>
            <a:r>
              <a:rPr lang="pl-PL" dirty="0"/>
              <a:t>. </a:t>
            </a:r>
            <a:r>
              <a:rPr lang="pl-PL" dirty="0" err="1"/>
              <a:t>If</a:t>
            </a:r>
            <a:r>
              <a:rPr lang="pl-PL" dirty="0"/>
              <a:t> we </a:t>
            </a:r>
            <a:r>
              <a:rPr lang="pl-PL" dirty="0" err="1"/>
              <a:t>send</a:t>
            </a:r>
            <a:r>
              <a:rPr lang="pl-PL" dirty="0"/>
              <a:t> data to </a:t>
            </a:r>
            <a:r>
              <a:rPr lang="pl-PL" dirty="0" err="1"/>
              <a:t>remote</a:t>
            </a:r>
            <a:r>
              <a:rPr lang="pl-PL" dirty="0"/>
              <a:t> A, </a:t>
            </a:r>
            <a:r>
              <a:rPr lang="pl-PL" dirty="0" err="1"/>
              <a:t>it</a:t>
            </a:r>
            <a:r>
              <a:rPr lang="pl-PL" dirty="0"/>
              <a:t> </a:t>
            </a:r>
            <a:r>
              <a:rPr lang="pl-PL" dirty="0" err="1"/>
              <a:t>can</a:t>
            </a:r>
            <a:r>
              <a:rPr lang="pl-PL" dirty="0"/>
              <a:t> </a:t>
            </a:r>
            <a:r>
              <a:rPr lang="pl-PL" dirty="0" err="1"/>
              <a:t>respond</a:t>
            </a:r>
            <a:r>
              <a:rPr lang="pl-PL" dirty="0"/>
              <a:t>. </a:t>
            </a:r>
            <a:r>
              <a:rPr lang="pl-PL" dirty="0" err="1"/>
              <a:t>If</a:t>
            </a:r>
            <a:r>
              <a:rPr lang="pl-PL" dirty="0"/>
              <a:t> host B </a:t>
            </a:r>
            <a:r>
              <a:rPr lang="pl-PL" dirty="0" err="1"/>
              <a:t>tries</a:t>
            </a:r>
            <a:r>
              <a:rPr lang="pl-PL" dirty="0"/>
              <a:t> to </a:t>
            </a:r>
            <a:r>
              <a:rPr lang="pl-PL" dirty="0" err="1"/>
              <a:t>send</a:t>
            </a:r>
            <a:r>
              <a:rPr lang="pl-PL" dirty="0"/>
              <a:t> data, </a:t>
            </a:r>
            <a:r>
              <a:rPr lang="pl-PL" dirty="0" err="1"/>
              <a:t>packets</a:t>
            </a:r>
            <a:r>
              <a:rPr lang="pl-PL" dirty="0"/>
              <a:t> </a:t>
            </a:r>
            <a:r>
              <a:rPr lang="pl-PL" dirty="0" err="1"/>
              <a:t>will</a:t>
            </a:r>
            <a:r>
              <a:rPr lang="pl-PL" dirty="0"/>
              <a:t> be </a:t>
            </a:r>
            <a:r>
              <a:rPr lang="pl-PL" dirty="0" err="1"/>
              <a:t>discarded</a:t>
            </a:r>
            <a:endParaRPr lang="pl-PL" dirty="0"/>
          </a:p>
          <a:p>
            <a:pPr algn="just">
              <a:buFont typeface="Wingdings" panose="05000000000000000000" pitchFamily="2" charset="2"/>
              <a:buChar char="v"/>
            </a:pPr>
            <a:r>
              <a:rPr lang="en-GB" b="1" dirty="0"/>
              <a:t>Address and Port Dependent Filtering </a:t>
            </a:r>
            <a:r>
              <a:rPr lang="en-GB" dirty="0"/>
              <a:t>– only the host and port for which mapping was created can use the mapping. If a peer sends data to A:5000, it can respond. However, if host A:5001 attempts to send data, packets will be discarded</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130492877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NAT </a:t>
            </a:r>
            <a:r>
              <a:rPr lang="pl-PL" dirty="0" err="1">
                <a:solidFill>
                  <a:schemeClr val="tx1"/>
                </a:solidFill>
              </a:rPr>
              <a:t>mapping</a:t>
            </a:r>
            <a:r>
              <a:rPr lang="pl-PL" dirty="0">
                <a:solidFill>
                  <a:schemeClr val="tx1"/>
                </a:solidFill>
              </a:rPr>
              <a:t> </a:t>
            </a:r>
            <a:r>
              <a:rPr lang="pl-PL" dirty="0" err="1">
                <a:solidFill>
                  <a:schemeClr val="tx1"/>
                </a:solidFill>
              </a:rPr>
              <a:t>lifetime</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pl-PL" dirty="0"/>
              <a:t>It </a:t>
            </a:r>
            <a:r>
              <a:rPr lang="pl-PL" dirty="0" err="1"/>
              <a:t>is</a:t>
            </a:r>
            <a:r>
              <a:rPr lang="pl-PL" dirty="0"/>
              <a:t> </a:t>
            </a:r>
            <a:r>
              <a:rPr lang="pl-PL" dirty="0" err="1"/>
              <a:t>recommended</a:t>
            </a:r>
            <a:r>
              <a:rPr lang="pl-PL" dirty="0"/>
              <a:t> to </a:t>
            </a:r>
            <a:r>
              <a:rPr lang="pl-PL" dirty="0" err="1"/>
              <a:t>remove</a:t>
            </a:r>
            <a:r>
              <a:rPr lang="pl-PL" dirty="0"/>
              <a:t> NAT </a:t>
            </a:r>
            <a:r>
              <a:rPr lang="pl-PL" dirty="0" err="1"/>
              <a:t>mapping</a:t>
            </a:r>
            <a:r>
              <a:rPr lang="pl-PL" dirty="0"/>
              <a:t> </a:t>
            </a:r>
            <a:r>
              <a:rPr lang="pl-PL" dirty="0" err="1"/>
              <a:t>after</a:t>
            </a:r>
            <a:r>
              <a:rPr lang="pl-PL" dirty="0"/>
              <a:t> 5 </a:t>
            </a:r>
            <a:r>
              <a:rPr lang="pl-PL" dirty="0" err="1"/>
              <a:t>minutes</a:t>
            </a:r>
            <a:r>
              <a:rPr lang="pl-PL" dirty="0"/>
              <a:t> of </a:t>
            </a:r>
            <a:r>
              <a:rPr lang="pl-PL" dirty="0" err="1"/>
              <a:t>being</a:t>
            </a:r>
            <a:r>
              <a:rPr lang="pl-PL" dirty="0"/>
              <a:t> </a:t>
            </a:r>
            <a:r>
              <a:rPr lang="pl-PL" dirty="0" err="1"/>
              <a:t>inactive</a:t>
            </a:r>
            <a:r>
              <a:rPr lang="pl-PL" dirty="0"/>
              <a:t>. </a:t>
            </a:r>
          </a:p>
          <a:p>
            <a:pPr marL="0" indent="0" algn="just">
              <a:buNone/>
            </a:pPr>
            <a:endParaRPr lang="pl-PL" dirty="0"/>
          </a:p>
          <a:p>
            <a:pPr marL="0" indent="0" algn="just">
              <a:buNone/>
            </a:pPr>
            <a:r>
              <a:rPr lang="pl-PL" dirty="0" err="1"/>
              <a:t>However</a:t>
            </a:r>
            <a:r>
              <a:rPr lang="pl-PL" dirty="0"/>
              <a:t>, the </a:t>
            </a:r>
            <a:r>
              <a:rPr lang="pl-PL" dirty="0" err="1"/>
              <a:t>value</a:t>
            </a:r>
            <a:r>
              <a:rPr lang="pl-PL" dirty="0"/>
              <a:t> </a:t>
            </a:r>
            <a:r>
              <a:rPr lang="pl-PL" dirty="0" err="1"/>
              <a:t>is</a:t>
            </a:r>
            <a:r>
              <a:rPr lang="pl-PL" dirty="0"/>
              <a:t> </a:t>
            </a:r>
            <a:r>
              <a:rPr lang="pl-PL" dirty="0" err="1"/>
              <a:t>entirely</a:t>
            </a:r>
            <a:r>
              <a:rPr lang="pl-PL" dirty="0"/>
              <a:t> </a:t>
            </a:r>
            <a:r>
              <a:rPr lang="pl-PL" dirty="0" err="1"/>
              <a:t>up</a:t>
            </a:r>
            <a:r>
              <a:rPr lang="pl-PL" dirty="0"/>
              <a:t> to the ISP, </a:t>
            </a:r>
            <a:r>
              <a:rPr lang="en-GB" dirty="0"/>
              <a:t>hardware manufacturer</a:t>
            </a:r>
            <a:r>
              <a:rPr lang="pl-PL" dirty="0"/>
              <a:t> and network administrator.</a:t>
            </a:r>
          </a:p>
          <a:p>
            <a:pPr marL="0" indent="0" algn="just">
              <a:buNone/>
            </a:pPr>
            <a:br>
              <a:rPr lang="pl-PL" dirty="0"/>
            </a:br>
            <a:r>
              <a:rPr lang="en-GB" dirty="0"/>
              <a:t>The downside to NAT mapping is that there isn’t a single form of mapping </a:t>
            </a:r>
            <a:r>
              <a:rPr lang="pl-PL" dirty="0"/>
              <a:t>a</a:t>
            </a:r>
            <a:r>
              <a:rPr lang="en-GB" dirty="0" err="1"/>
              <a:t>nd</a:t>
            </a:r>
            <a:r>
              <a:rPr lang="en-GB" dirty="0"/>
              <a:t> the </a:t>
            </a:r>
            <a:r>
              <a:rPr lang="pl-PL" dirty="0" err="1"/>
              <a:t>filtering</a:t>
            </a:r>
            <a:r>
              <a:rPr lang="pl-PL" dirty="0"/>
              <a:t> </a:t>
            </a:r>
            <a:r>
              <a:rPr lang="en-GB" dirty="0" err="1"/>
              <a:t>behavior</a:t>
            </a:r>
            <a:r>
              <a:rPr lang="en-GB" dirty="0"/>
              <a:t> is </a:t>
            </a:r>
            <a:r>
              <a:rPr lang="pl-PL" dirty="0" err="1"/>
              <a:t>different</a:t>
            </a:r>
            <a:r>
              <a:rPr lang="en-GB" dirty="0"/>
              <a:t> between networks. ISPs and hardware manufacturers may do it in different ways. In some cases, network administrators may even disable it.</a:t>
            </a:r>
            <a:endParaRPr lang="pl-PL" dirty="0"/>
          </a:p>
          <a:p>
            <a:pPr marL="0" indent="0" algn="just">
              <a:buNone/>
            </a:pPr>
            <a:endParaRPr lang="pl-PL" dirty="0"/>
          </a:p>
          <a:p>
            <a:pPr marL="0" indent="0" algn="just">
              <a:buNone/>
            </a:pPr>
            <a:endParaRPr lang="en-GB"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373040246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NAT for </a:t>
            </a:r>
            <a:r>
              <a:rPr lang="pl-PL" dirty="0" err="1">
                <a:solidFill>
                  <a:schemeClr val="tx1"/>
                </a:solidFill>
              </a:rPr>
              <a:t>WebRTC</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en-GB" dirty="0"/>
              <a:t>NAT allows communication between peers from different networks. Configuration and </a:t>
            </a:r>
            <a:r>
              <a:rPr lang="en-GB" dirty="0" err="1"/>
              <a:t>behaviors</a:t>
            </a:r>
            <a:r>
              <a:rPr lang="en-GB" dirty="0"/>
              <a:t> may be challenging to understand.</a:t>
            </a:r>
            <a:endParaRPr lang="pl-PL" dirty="0"/>
          </a:p>
          <a:p>
            <a:pPr marL="0" indent="0" algn="just">
              <a:buNone/>
            </a:pPr>
            <a:br>
              <a:rPr lang="pl-PL" dirty="0"/>
            </a:br>
            <a:br>
              <a:rPr lang="pl-PL" dirty="0"/>
            </a:br>
            <a:r>
              <a:rPr lang="en-GB" dirty="0"/>
              <a:t>The good news is these </a:t>
            </a:r>
            <a:r>
              <a:rPr lang="en-GB" dirty="0" err="1"/>
              <a:t>behaviors</a:t>
            </a:r>
            <a:r>
              <a:rPr lang="en-GB" dirty="0"/>
              <a:t> are understood and observable, so an ICE agent can confirm created NAT mapping, and the attributes of the mapping, so it can be used to create a P2P session between the peers living in separated networks.</a:t>
            </a:r>
            <a:endParaRPr lang="pl-PL" dirty="0"/>
          </a:p>
          <a:p>
            <a:pPr marL="0" indent="0" algn="just">
              <a:buNone/>
            </a:pPr>
            <a:endParaRPr lang="pl-PL" dirty="0"/>
          </a:p>
          <a:p>
            <a:pPr marL="0" indent="0" algn="just">
              <a:buNone/>
            </a:pPr>
            <a:r>
              <a:rPr lang="pl-PL" dirty="0" err="1"/>
              <a:t>More</a:t>
            </a:r>
            <a:r>
              <a:rPr lang="pl-PL" dirty="0"/>
              <a:t> </a:t>
            </a:r>
            <a:r>
              <a:rPr lang="pl-PL" dirty="0" err="1"/>
              <a:t>information</a:t>
            </a:r>
            <a:r>
              <a:rPr lang="pl-PL" dirty="0"/>
              <a:t> </a:t>
            </a:r>
            <a:r>
              <a:rPr lang="pl-PL" dirty="0" err="1"/>
              <a:t>about</a:t>
            </a:r>
            <a:r>
              <a:rPr lang="pl-PL" dirty="0"/>
              <a:t> the NAT </a:t>
            </a:r>
            <a:r>
              <a:rPr lang="pl-PL" dirty="0" err="1"/>
              <a:t>mappings</a:t>
            </a:r>
            <a:r>
              <a:rPr lang="pl-PL" dirty="0"/>
              <a:t> </a:t>
            </a:r>
            <a:r>
              <a:rPr lang="pl-PL" dirty="0" err="1"/>
              <a:t>can</a:t>
            </a:r>
            <a:r>
              <a:rPr lang="pl-PL" dirty="0"/>
              <a:t> be </a:t>
            </a:r>
            <a:r>
              <a:rPr lang="pl-PL" dirty="0" err="1"/>
              <a:t>found</a:t>
            </a:r>
            <a:r>
              <a:rPr lang="pl-PL" dirty="0"/>
              <a:t> in </a:t>
            </a:r>
            <a:r>
              <a:rPr lang="pl-PL" dirty="0">
                <a:hlinkClick r:id="rId2"/>
              </a:rPr>
              <a:t>RFC 4787</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131926061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pic>
        <p:nvPicPr>
          <p:cNvPr id="15" name="Obraz 14">
            <a:extLst>
              <a:ext uri="{FF2B5EF4-FFF2-40B4-BE49-F238E27FC236}">
                <a16:creationId xmlns:a16="http://schemas.microsoft.com/office/drawing/2014/main" id="{E778EBD8-2461-4EFE-98E1-A82407CA545D}"/>
              </a:ext>
            </a:extLst>
          </p:cNvPr>
          <p:cNvPicPr>
            <a:picLocks noChangeAspect="1"/>
          </p:cNvPicPr>
          <p:nvPr/>
        </p:nvPicPr>
        <p:blipFill>
          <a:blip r:embed="rId2"/>
          <a:stretch>
            <a:fillRect/>
          </a:stretch>
        </p:blipFill>
        <p:spPr>
          <a:xfrm>
            <a:off x="0" y="-77344"/>
            <a:ext cx="12192000" cy="6935343"/>
          </a:xfrm>
          <a:prstGeom prst="rect">
            <a:avLst/>
          </a:prstGeom>
        </p:spPr>
      </p:pic>
    </p:spTree>
    <p:extLst>
      <p:ext uri="{BB962C8B-B14F-4D97-AF65-F5344CB8AC3E}">
        <p14:creationId xmlns:p14="http://schemas.microsoft.com/office/powerpoint/2010/main" val="159521017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ICE</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en-GB" dirty="0"/>
              <a:t>Interactive Connectivity Establishment (ICE) defined in </a:t>
            </a:r>
            <a:r>
              <a:rPr lang="en-GB" dirty="0">
                <a:hlinkClick r:id="rId2"/>
              </a:rPr>
              <a:t>RFC 8445</a:t>
            </a:r>
            <a:r>
              <a:rPr lang="en-GB" dirty="0"/>
              <a:t> is a standard of using </a:t>
            </a:r>
            <a:r>
              <a:rPr lang="en-GB" b="1" dirty="0"/>
              <a:t>STUN</a:t>
            </a:r>
            <a:r>
              <a:rPr lang="en-GB" dirty="0"/>
              <a:t> and </a:t>
            </a:r>
            <a:r>
              <a:rPr lang="en-GB" b="1" dirty="0"/>
              <a:t>TURN</a:t>
            </a:r>
            <a:r>
              <a:rPr lang="en-GB" dirty="0"/>
              <a:t> to establish connectivity between peers. ICE framework takes care of the all complexity needed for finding all possible routes and selecting the most optimal one, even in a heavily complex environment. </a:t>
            </a:r>
            <a:endParaRPr lang="pl-PL" dirty="0"/>
          </a:p>
          <a:p>
            <a:pPr marL="0" indent="0" algn="just">
              <a:buNone/>
            </a:pPr>
            <a:r>
              <a:rPr lang="en-GB" dirty="0"/>
              <a:t>Representation of the possible route to peer (IP addresses and port) is called </a:t>
            </a:r>
            <a:r>
              <a:rPr lang="en-GB" b="1" dirty="0"/>
              <a:t>Candidate. </a:t>
            </a:r>
            <a:r>
              <a:rPr lang="en-GB" dirty="0"/>
              <a:t>A combination of two candidates from two peers is known as </a:t>
            </a:r>
            <a:r>
              <a:rPr lang="en-GB" b="1" dirty="0"/>
              <a:t>Candidate Pair</a:t>
            </a:r>
            <a:r>
              <a:rPr lang="en-GB" dirty="0"/>
              <a:t>.</a:t>
            </a:r>
            <a:endParaRPr lang="pl-PL" b="1" dirty="0"/>
          </a:p>
          <a:p>
            <a:pPr marL="0" indent="0" algn="just">
              <a:buNone/>
            </a:pPr>
            <a:r>
              <a:rPr lang="pl-PL" dirty="0"/>
              <a:t>To </a:t>
            </a:r>
            <a:r>
              <a:rPr lang="pl-PL" dirty="0" err="1"/>
              <a:t>find</a:t>
            </a:r>
            <a:r>
              <a:rPr lang="pl-PL" dirty="0"/>
              <a:t> </a:t>
            </a:r>
            <a:r>
              <a:rPr lang="pl-PL" dirty="0" err="1"/>
              <a:t>all</a:t>
            </a:r>
            <a:r>
              <a:rPr lang="pl-PL" dirty="0"/>
              <a:t> </a:t>
            </a:r>
            <a:r>
              <a:rPr lang="pl-PL" dirty="0" err="1"/>
              <a:t>possible</a:t>
            </a:r>
            <a:r>
              <a:rPr lang="pl-PL" dirty="0"/>
              <a:t> </a:t>
            </a:r>
            <a:r>
              <a:rPr lang="pl-PL" dirty="0" err="1"/>
              <a:t>candidates</a:t>
            </a:r>
            <a:r>
              <a:rPr lang="pl-PL" dirty="0"/>
              <a:t> we </a:t>
            </a:r>
            <a:r>
              <a:rPr lang="pl-PL" dirty="0" err="1"/>
              <a:t>need</a:t>
            </a:r>
            <a:r>
              <a:rPr lang="pl-PL" dirty="0"/>
              <a:t> to </a:t>
            </a:r>
            <a:r>
              <a:rPr lang="pl-PL" dirty="0" err="1"/>
              <a:t>understand</a:t>
            </a:r>
            <a:r>
              <a:rPr lang="pl-PL" dirty="0"/>
              <a:t> STUN and TURN.</a:t>
            </a:r>
          </a:p>
          <a:p>
            <a:pPr marL="0" indent="0" algn="just">
              <a:buNone/>
            </a:pPr>
            <a:endParaRPr lang="pl-PL" dirty="0"/>
          </a:p>
          <a:p>
            <a:pPr marL="0" indent="0" algn="just">
              <a:buNone/>
            </a:pPr>
            <a:endParaRPr lang="pl-PL" dirty="0"/>
          </a:p>
          <a:p>
            <a:pPr marL="0" indent="0" algn="just">
              <a:buNone/>
            </a:pPr>
            <a:endParaRPr lang="pl-PL" dirty="0"/>
          </a:p>
          <a:p>
            <a:pPr marL="0" indent="0" algn="just">
              <a:buNone/>
            </a:pP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4" name="Prostokąt 3">
            <a:extLst>
              <a:ext uri="{FF2B5EF4-FFF2-40B4-BE49-F238E27FC236}">
                <a16:creationId xmlns:a16="http://schemas.microsoft.com/office/drawing/2014/main" id="{BCE96314-B583-49E4-946D-527C036C232C}"/>
              </a:ext>
            </a:extLst>
          </p:cNvPr>
          <p:cNvSpPr/>
          <p:nvPr/>
        </p:nvSpPr>
        <p:spPr>
          <a:xfrm>
            <a:off x="1168865" y="4406205"/>
            <a:ext cx="8763699" cy="1477328"/>
          </a:xfrm>
          <a:prstGeom prst="rect">
            <a:avLst/>
          </a:prstGeom>
        </p:spPr>
        <p:txBody>
          <a:bodyPr wrap="square">
            <a:spAutoFit/>
          </a:bodyPr>
          <a:lstStyle/>
          <a:p>
            <a:r>
              <a:rPr lang="en-GB" dirty="0" err="1">
                <a:solidFill>
                  <a:srgbClr val="0070C0"/>
                </a:solidFill>
                <a:latin typeface="Cascadia Mono" panose="020B0609020000020004" pitchFamily="49" charset="0"/>
              </a:rPr>
              <a:t>const</a:t>
            </a:r>
            <a:r>
              <a:rPr lang="en-GB" dirty="0">
                <a:solidFill>
                  <a:srgbClr val="000000"/>
                </a:solidFill>
                <a:latin typeface="Cascadia Mono" panose="020B0609020000020004" pitchFamily="49" charset="0"/>
              </a:rPr>
              <a:t> connection = </a:t>
            </a:r>
            <a:r>
              <a:rPr lang="en-GB" dirty="0">
                <a:solidFill>
                  <a:srgbClr val="0070C0"/>
                </a:solidFill>
                <a:latin typeface="Cascadia Mono" panose="020B0609020000020004" pitchFamily="49" charset="0"/>
              </a:rPr>
              <a:t>new</a:t>
            </a:r>
            <a:r>
              <a:rPr lang="en-GB" dirty="0">
                <a:solidFill>
                  <a:srgbClr val="000000"/>
                </a:solidFill>
                <a:latin typeface="Cascadia Mono" panose="020B0609020000020004" pitchFamily="49" charset="0"/>
              </a:rPr>
              <a:t> </a:t>
            </a:r>
            <a:r>
              <a:rPr lang="en-GB" dirty="0" err="1">
                <a:solidFill>
                  <a:srgbClr val="000000"/>
                </a:solidFill>
                <a:latin typeface="Cascadia Mono" panose="020B0609020000020004" pitchFamily="49" charset="0"/>
              </a:rPr>
              <a:t>RTCPeerConnection</a:t>
            </a:r>
            <a:r>
              <a:rPr lang="en-GB" dirty="0">
                <a:solidFill>
                  <a:srgbClr val="000000"/>
                </a:solidFill>
                <a:latin typeface="Cascadia Mono" panose="020B0609020000020004" pitchFamily="49" charset="0"/>
              </a:rPr>
              <a:t>({</a:t>
            </a:r>
          </a:p>
          <a:p>
            <a:r>
              <a:rPr lang="en-GB" dirty="0">
                <a:solidFill>
                  <a:srgbClr val="000000"/>
                </a:solidFill>
                <a:latin typeface="Cascadia Mono" panose="020B0609020000020004" pitchFamily="49" charset="0"/>
              </a:rPr>
              <a:t>    </a:t>
            </a:r>
            <a:r>
              <a:rPr lang="en-GB" dirty="0">
                <a:solidFill>
                  <a:schemeClr val="accent2"/>
                </a:solidFill>
                <a:latin typeface="Cascadia Mono" panose="020B0609020000020004" pitchFamily="49" charset="0"/>
              </a:rPr>
              <a:t>'</a:t>
            </a:r>
            <a:r>
              <a:rPr lang="en-GB" dirty="0" err="1">
                <a:solidFill>
                  <a:schemeClr val="accent2"/>
                </a:solidFill>
                <a:latin typeface="Cascadia Mono" panose="020B0609020000020004" pitchFamily="49" charset="0"/>
              </a:rPr>
              <a:t>iceServers</a:t>
            </a:r>
            <a:r>
              <a:rPr lang="en-GB" dirty="0">
                <a:solidFill>
                  <a:schemeClr val="accent2"/>
                </a:solidFill>
                <a:latin typeface="Cascadia Mono" panose="020B0609020000020004" pitchFamily="49" charset="0"/>
              </a:rPr>
              <a:t>'</a:t>
            </a:r>
            <a:r>
              <a:rPr lang="en-GB" dirty="0">
                <a:solidFill>
                  <a:srgbClr val="000000"/>
                </a:solidFill>
                <a:latin typeface="Cascadia Mono" panose="020B0609020000020004" pitchFamily="49" charset="0"/>
              </a:rPr>
              <a:t>: [{</a:t>
            </a:r>
          </a:p>
          <a:p>
            <a:r>
              <a:rPr lang="en-GB" dirty="0">
                <a:solidFill>
                  <a:srgbClr val="000000"/>
                </a:solidFill>
                <a:latin typeface="Cascadia Mono" panose="020B0609020000020004" pitchFamily="49" charset="0"/>
              </a:rPr>
              <a:t>        </a:t>
            </a:r>
            <a:r>
              <a:rPr lang="en-GB" dirty="0">
                <a:solidFill>
                  <a:schemeClr val="accent2"/>
                </a:solidFill>
                <a:latin typeface="Cascadia Mono" panose="020B0609020000020004" pitchFamily="49" charset="0"/>
              </a:rPr>
              <a:t>'</a:t>
            </a:r>
            <a:r>
              <a:rPr lang="en-GB" dirty="0" err="1">
                <a:solidFill>
                  <a:schemeClr val="accent2"/>
                </a:solidFill>
                <a:latin typeface="Cascadia Mono" panose="020B0609020000020004" pitchFamily="49" charset="0"/>
              </a:rPr>
              <a:t>urls</a:t>
            </a:r>
            <a:r>
              <a:rPr lang="en-GB" dirty="0">
                <a:solidFill>
                  <a:srgbClr val="000000"/>
                </a:solidFill>
                <a:latin typeface="Cascadia Mono" panose="020B0609020000020004" pitchFamily="49" charset="0"/>
              </a:rPr>
              <a:t>': </a:t>
            </a:r>
            <a:r>
              <a:rPr lang="en-GB" dirty="0">
                <a:solidFill>
                  <a:schemeClr val="accent2"/>
                </a:solidFill>
                <a:latin typeface="Cascadia Mono" panose="020B0609020000020004" pitchFamily="49" charset="0"/>
              </a:rPr>
              <a:t>'stun:stun.l.google.com:19302'</a:t>
            </a:r>
          </a:p>
          <a:p>
            <a:r>
              <a:rPr lang="en-GB" dirty="0">
                <a:solidFill>
                  <a:srgbClr val="000000"/>
                </a:solidFill>
                <a:latin typeface="Cascadia Mono" panose="020B0609020000020004" pitchFamily="49" charset="0"/>
              </a:rPr>
              <a:t>    }]</a:t>
            </a:r>
          </a:p>
          <a:p>
            <a:r>
              <a:rPr lang="en-GB" dirty="0">
                <a:solidFill>
                  <a:srgbClr val="000000"/>
                </a:solidFill>
                <a:latin typeface="Cascadia Mono" panose="020B0609020000020004" pitchFamily="49" charset="0"/>
              </a:rPr>
              <a:t>});</a:t>
            </a:r>
            <a:endParaRPr lang="en-GB" dirty="0"/>
          </a:p>
        </p:txBody>
      </p:sp>
    </p:spTree>
    <p:extLst>
      <p:ext uri="{BB962C8B-B14F-4D97-AF65-F5344CB8AC3E}">
        <p14:creationId xmlns:p14="http://schemas.microsoft.com/office/powerpoint/2010/main" val="3504529955"/>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STUN</a:t>
            </a:r>
            <a:endParaRPr lang="en-GB" dirty="0">
              <a:solidFill>
                <a:schemeClr val="tx1"/>
              </a:solidFill>
            </a:endParaRPr>
          </a:p>
        </p:txBody>
      </p:sp>
      <p:sp>
        <p:nvSpPr>
          <p:cNvPr id="3" name="Symbol zastępczy zawartości 2" descr="via">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lnSpcReduction="10000"/>
          </a:bodyPr>
          <a:lstStyle/>
          <a:p>
            <a:pPr marL="0" indent="0" algn="just">
              <a:buNone/>
            </a:pPr>
            <a:r>
              <a:rPr lang="en-GB" b="1" dirty="0"/>
              <a:t>Session Traversal Utilities for NAT</a:t>
            </a:r>
            <a:r>
              <a:rPr lang="pl-PL" b="1" dirty="0"/>
              <a:t> (STUN) </a:t>
            </a:r>
            <a:r>
              <a:rPr lang="pl-PL" dirty="0" err="1"/>
              <a:t>is</a:t>
            </a:r>
            <a:r>
              <a:rPr lang="pl-PL" dirty="0"/>
              <a:t> a </a:t>
            </a:r>
            <a:r>
              <a:rPr lang="pl-PL" dirty="0" err="1"/>
              <a:t>protocol</a:t>
            </a:r>
            <a:r>
              <a:rPr lang="pl-PL" dirty="0"/>
              <a:t> </a:t>
            </a:r>
            <a:r>
              <a:rPr lang="pl-PL" dirty="0" err="1"/>
              <a:t>defined</a:t>
            </a:r>
            <a:r>
              <a:rPr lang="pl-PL" dirty="0"/>
              <a:t> in </a:t>
            </a:r>
            <a:r>
              <a:rPr lang="pl-PL" dirty="0">
                <a:hlinkClick r:id="rId2"/>
              </a:rPr>
              <a:t>RFC 8489</a:t>
            </a:r>
            <a:r>
              <a:rPr lang="pl-PL" dirty="0"/>
              <a:t> and was </a:t>
            </a:r>
            <a:r>
              <a:rPr lang="pl-PL" dirty="0" err="1"/>
              <a:t>created</a:t>
            </a:r>
            <a:r>
              <a:rPr lang="pl-PL" dirty="0"/>
              <a:t> to </a:t>
            </a:r>
            <a:r>
              <a:rPr lang="pl-PL" dirty="0" err="1"/>
              <a:t>work</a:t>
            </a:r>
            <a:r>
              <a:rPr lang="pl-PL" dirty="0"/>
              <a:t> with </a:t>
            </a:r>
            <a:r>
              <a:rPr lang="pl-PL" dirty="0" err="1"/>
              <a:t>NATs</a:t>
            </a:r>
            <a:r>
              <a:rPr lang="pl-PL" dirty="0"/>
              <a:t>. </a:t>
            </a:r>
            <a:r>
              <a:rPr lang="pl-PL" dirty="0" err="1"/>
              <a:t>This</a:t>
            </a:r>
            <a:r>
              <a:rPr lang="pl-PL" dirty="0"/>
              <a:t> </a:t>
            </a:r>
            <a:r>
              <a:rPr lang="pl-PL" dirty="0" err="1"/>
              <a:t>technology</a:t>
            </a:r>
            <a:r>
              <a:rPr lang="pl-PL" dirty="0"/>
              <a:t> </a:t>
            </a:r>
            <a:r>
              <a:rPr lang="pl-PL" dirty="0" err="1"/>
              <a:t>is</a:t>
            </a:r>
            <a:r>
              <a:rPr lang="pl-PL" dirty="0"/>
              <a:t> </a:t>
            </a:r>
            <a:r>
              <a:rPr lang="pl-PL" dirty="0" err="1"/>
              <a:t>older</a:t>
            </a:r>
            <a:r>
              <a:rPr lang="pl-PL" dirty="0"/>
              <a:t> </a:t>
            </a:r>
            <a:r>
              <a:rPr lang="pl-PL" dirty="0" err="1"/>
              <a:t>than</a:t>
            </a:r>
            <a:r>
              <a:rPr lang="pl-PL" dirty="0"/>
              <a:t> </a:t>
            </a:r>
            <a:r>
              <a:rPr lang="pl-PL" dirty="0" err="1"/>
              <a:t>WebRTC</a:t>
            </a:r>
            <a:r>
              <a:rPr lang="pl-PL" dirty="0"/>
              <a:t> and ICE </a:t>
            </a:r>
            <a:r>
              <a:rPr lang="pl-PL" dirty="0">
                <a:sym typeface="Wingdings" panose="05000000000000000000" pitchFamily="2" charset="2"/>
              </a:rPr>
              <a:t></a:t>
            </a:r>
          </a:p>
          <a:p>
            <a:pPr marL="0" indent="0" algn="just">
              <a:buNone/>
            </a:pPr>
            <a:r>
              <a:rPr lang="pl-PL" dirty="0">
                <a:sym typeface="Wingdings" panose="05000000000000000000" pitchFamily="2" charset="2"/>
              </a:rPr>
              <a:t>STUN </a:t>
            </a:r>
            <a:r>
              <a:rPr lang="pl-PL" dirty="0" err="1">
                <a:sym typeface="Wingdings" panose="05000000000000000000" pitchFamily="2" charset="2"/>
              </a:rPr>
              <a:t>is</a:t>
            </a:r>
            <a:r>
              <a:rPr lang="pl-PL" dirty="0">
                <a:sym typeface="Wingdings" panose="05000000000000000000" pitchFamily="2" charset="2"/>
              </a:rPr>
              <a:t> </a:t>
            </a:r>
            <a:r>
              <a:rPr lang="pl-PL" b="1" dirty="0" err="1">
                <a:sym typeface="Wingdings" panose="05000000000000000000" pitchFamily="2" charset="2"/>
              </a:rPr>
              <a:t>useful</a:t>
            </a:r>
            <a:r>
              <a:rPr lang="pl-PL" b="1" dirty="0">
                <a:sym typeface="Wingdings" panose="05000000000000000000" pitchFamily="2" charset="2"/>
              </a:rPr>
              <a:t> to </a:t>
            </a:r>
            <a:r>
              <a:rPr lang="pl-PL" b="1" dirty="0" err="1">
                <a:sym typeface="Wingdings" panose="05000000000000000000" pitchFamily="2" charset="2"/>
              </a:rPr>
              <a:t>create</a:t>
            </a:r>
            <a:r>
              <a:rPr lang="pl-PL" b="1" dirty="0">
                <a:sym typeface="Wingdings" panose="05000000000000000000" pitchFamily="2" charset="2"/>
              </a:rPr>
              <a:t> a NAT </a:t>
            </a:r>
            <a:r>
              <a:rPr lang="pl-PL" b="1" dirty="0" err="1">
                <a:sym typeface="Wingdings" panose="05000000000000000000" pitchFamily="2" charset="2"/>
              </a:rPr>
              <a:t>mapping</a:t>
            </a:r>
            <a:r>
              <a:rPr lang="pl-PL" b="1" dirty="0">
                <a:sym typeface="Wingdings" panose="05000000000000000000" pitchFamily="2" charset="2"/>
              </a:rPr>
              <a:t> </a:t>
            </a:r>
            <a:r>
              <a:rPr lang="pl-PL" b="1" dirty="0" err="1">
                <a:sym typeface="Wingdings" panose="05000000000000000000" pitchFamily="2" charset="2"/>
              </a:rPr>
              <a:t>programiticaly</a:t>
            </a:r>
            <a:r>
              <a:rPr lang="pl-PL" dirty="0">
                <a:sym typeface="Wingdings" panose="05000000000000000000" pitchFamily="2" charset="2"/>
              </a:rPr>
              <a:t> and </a:t>
            </a:r>
            <a:r>
              <a:rPr lang="pl-PL" dirty="0" err="1">
                <a:sym typeface="Wingdings" panose="05000000000000000000" pitchFamily="2" charset="2"/>
              </a:rPr>
              <a:t>read</a:t>
            </a:r>
            <a:r>
              <a:rPr lang="pl-PL" dirty="0">
                <a:sym typeface="Wingdings" panose="05000000000000000000" pitchFamily="2" charset="2"/>
              </a:rPr>
              <a:t> </a:t>
            </a:r>
            <a:r>
              <a:rPr lang="pl-PL" dirty="0" err="1">
                <a:sym typeface="Wingdings" panose="05000000000000000000" pitchFamily="2" charset="2"/>
              </a:rPr>
              <a:t>details</a:t>
            </a:r>
            <a:r>
              <a:rPr lang="pl-PL" dirty="0">
                <a:sym typeface="Wingdings" panose="05000000000000000000" pitchFamily="2" charset="2"/>
              </a:rPr>
              <a:t> </a:t>
            </a:r>
            <a:r>
              <a:rPr lang="pl-PL" dirty="0" err="1">
                <a:sym typeface="Wingdings" panose="05000000000000000000" pitchFamily="2" charset="2"/>
              </a:rPr>
              <a:t>about</a:t>
            </a:r>
            <a:r>
              <a:rPr lang="pl-PL" dirty="0">
                <a:sym typeface="Wingdings" panose="05000000000000000000" pitchFamily="2" charset="2"/>
              </a:rPr>
              <a:t> </a:t>
            </a:r>
            <a:r>
              <a:rPr lang="pl-PL" dirty="0" err="1">
                <a:sym typeface="Wingdings" panose="05000000000000000000" pitchFamily="2" charset="2"/>
              </a:rPr>
              <a:t>it</a:t>
            </a:r>
            <a:r>
              <a:rPr lang="pl-PL" dirty="0">
                <a:sym typeface="Wingdings" panose="05000000000000000000" pitchFamily="2" charset="2"/>
              </a:rPr>
              <a:t>. </a:t>
            </a:r>
            <a:r>
              <a:rPr lang="en-GB" dirty="0">
                <a:sym typeface="Wingdings" panose="05000000000000000000" pitchFamily="2" charset="2"/>
              </a:rPr>
              <a:t>STUN helps a</a:t>
            </a:r>
            <a:r>
              <a:rPr lang="pl-PL" dirty="0">
                <a:sym typeface="Wingdings" panose="05000000000000000000" pitchFamily="2" charset="2"/>
              </a:rPr>
              <a:t> </a:t>
            </a:r>
            <a:r>
              <a:rPr lang="pl-PL" dirty="0" err="1">
                <a:sym typeface="Wingdings" panose="05000000000000000000" pitchFamily="2" charset="2"/>
              </a:rPr>
              <a:t>peer</a:t>
            </a:r>
            <a:r>
              <a:rPr lang="pl-PL" dirty="0">
                <a:sym typeface="Wingdings" panose="05000000000000000000" pitchFamily="2" charset="2"/>
              </a:rPr>
              <a:t> </a:t>
            </a:r>
            <a:r>
              <a:rPr lang="en-GB" dirty="0">
                <a:sym typeface="Wingdings" panose="05000000000000000000" pitchFamily="2" charset="2"/>
              </a:rPr>
              <a:t> behind a NAT </a:t>
            </a:r>
            <a:r>
              <a:rPr lang="pl-PL" dirty="0">
                <a:sym typeface="Wingdings" panose="05000000000000000000" pitchFamily="2" charset="2"/>
              </a:rPr>
              <a:t>to </a:t>
            </a:r>
            <a:r>
              <a:rPr lang="en-GB" dirty="0">
                <a:sym typeface="Wingdings" panose="05000000000000000000" pitchFamily="2" charset="2"/>
              </a:rPr>
              <a:t>figure out what mapping was created by asking a STUN server outside NAT to report what it observes</a:t>
            </a:r>
            <a:r>
              <a:rPr lang="pl-PL" dirty="0">
                <a:sym typeface="Wingdings" panose="05000000000000000000" pitchFamily="2" charset="2"/>
              </a:rPr>
              <a:t> (report </a:t>
            </a:r>
            <a:r>
              <a:rPr lang="pl-PL" dirty="0" err="1">
                <a:sym typeface="Wingdings" panose="05000000000000000000" pitchFamily="2" charset="2"/>
              </a:rPr>
              <a:t>caller</a:t>
            </a:r>
            <a:r>
              <a:rPr lang="pl-PL" dirty="0">
                <a:sym typeface="Wingdings" panose="05000000000000000000" pitchFamily="2" charset="2"/>
              </a:rPr>
              <a:t> </a:t>
            </a:r>
            <a:r>
              <a:rPr lang="pl-PL" dirty="0" err="1">
                <a:sym typeface="Wingdings" panose="05000000000000000000" pitchFamily="2" charset="2"/>
              </a:rPr>
              <a:t>details</a:t>
            </a:r>
            <a:r>
              <a:rPr lang="pl-PL" dirty="0">
                <a:sym typeface="Wingdings" panose="05000000000000000000" pitchFamily="2" charset="2"/>
              </a:rPr>
              <a:t>).</a:t>
            </a:r>
          </a:p>
          <a:p>
            <a:pPr marL="0" indent="0" algn="just">
              <a:buNone/>
            </a:pPr>
            <a:r>
              <a:rPr lang="pl-PL" dirty="0" err="1">
                <a:sym typeface="Wingdings" panose="05000000000000000000" pitchFamily="2" charset="2"/>
              </a:rPr>
              <a:t>Creating</a:t>
            </a:r>
            <a:r>
              <a:rPr lang="pl-PL" dirty="0">
                <a:sym typeface="Wingdings" panose="05000000000000000000" pitchFamily="2" charset="2"/>
              </a:rPr>
              <a:t> a NAT </a:t>
            </a:r>
            <a:r>
              <a:rPr lang="pl-PL" dirty="0" err="1">
                <a:sym typeface="Wingdings" panose="05000000000000000000" pitchFamily="2" charset="2"/>
              </a:rPr>
              <a:t>mapping</a:t>
            </a:r>
            <a:r>
              <a:rPr lang="pl-PL" dirty="0">
                <a:sym typeface="Wingdings" panose="05000000000000000000" pitchFamily="2" charset="2"/>
              </a:rPr>
              <a:t> </a:t>
            </a:r>
            <a:r>
              <a:rPr lang="pl-PL" dirty="0" err="1">
                <a:sym typeface="Wingdings" panose="05000000000000000000" pitchFamily="2" charset="2"/>
              </a:rPr>
              <a:t>is</a:t>
            </a:r>
            <a:r>
              <a:rPr lang="pl-PL" dirty="0">
                <a:sym typeface="Wingdings" panose="05000000000000000000" pitchFamily="2" charset="2"/>
              </a:rPr>
              <a:t> </a:t>
            </a:r>
            <a:r>
              <a:rPr lang="pl-PL" dirty="0" err="1">
                <a:sym typeface="Wingdings" panose="05000000000000000000" pitchFamily="2" charset="2"/>
              </a:rPr>
              <a:t>just</a:t>
            </a:r>
            <a:r>
              <a:rPr lang="pl-PL" dirty="0">
                <a:sym typeface="Wingdings" panose="05000000000000000000" pitchFamily="2" charset="2"/>
              </a:rPr>
              <a:t> </a:t>
            </a:r>
            <a:r>
              <a:rPr lang="pl-PL" dirty="0" err="1">
                <a:sym typeface="Wingdings" panose="05000000000000000000" pitchFamily="2" charset="2"/>
              </a:rPr>
              <a:t>sending</a:t>
            </a:r>
            <a:r>
              <a:rPr lang="pl-PL" dirty="0">
                <a:sym typeface="Wingdings" panose="05000000000000000000" pitchFamily="2" charset="2"/>
              </a:rPr>
              <a:t> one </a:t>
            </a:r>
            <a:r>
              <a:rPr lang="pl-PL" dirty="0" err="1">
                <a:sym typeface="Wingdings" panose="05000000000000000000" pitchFamily="2" charset="2"/>
              </a:rPr>
              <a:t>request</a:t>
            </a:r>
            <a:r>
              <a:rPr lang="pl-PL" dirty="0">
                <a:sym typeface="Wingdings" panose="05000000000000000000" pitchFamily="2" charset="2"/>
              </a:rPr>
              <a:t> to the STUN </a:t>
            </a:r>
            <a:r>
              <a:rPr lang="pl-PL" dirty="0" err="1">
                <a:sym typeface="Wingdings" panose="05000000000000000000" pitchFamily="2" charset="2"/>
              </a:rPr>
              <a:t>server</a:t>
            </a:r>
            <a:r>
              <a:rPr lang="pl-PL" dirty="0">
                <a:sym typeface="Wingdings" panose="05000000000000000000" pitchFamily="2" charset="2"/>
              </a:rPr>
              <a:t>. </a:t>
            </a:r>
          </a:p>
          <a:p>
            <a:pPr marL="0" indent="0" algn="just">
              <a:buNone/>
            </a:pPr>
            <a:endParaRPr lang="pl-PL" dirty="0">
              <a:sym typeface="Wingdings" panose="05000000000000000000" pitchFamily="2" charset="2"/>
            </a:endParaRPr>
          </a:p>
          <a:p>
            <a:pPr marL="0" indent="0" algn="just">
              <a:buNone/>
            </a:pPr>
            <a:endParaRPr lang="pl-PL" dirty="0"/>
          </a:p>
          <a:p>
            <a:pPr marL="0" indent="0" algn="just">
              <a:buNone/>
            </a:pPr>
            <a:endParaRPr lang="pl-PL" dirty="0"/>
          </a:p>
          <a:p>
            <a:pPr marL="0" indent="0" algn="just">
              <a:buNone/>
            </a:pPr>
            <a:r>
              <a:rPr lang="pl-PL" dirty="0" err="1"/>
              <a:t>Discovered</a:t>
            </a:r>
            <a:r>
              <a:rPr lang="pl-PL" dirty="0"/>
              <a:t> IP </a:t>
            </a:r>
            <a:r>
              <a:rPr lang="pl-PL" dirty="0" err="1"/>
              <a:t>address</a:t>
            </a:r>
            <a:r>
              <a:rPr lang="pl-PL" dirty="0"/>
              <a:t> </a:t>
            </a:r>
            <a:r>
              <a:rPr lang="pl-PL" dirty="0" err="1"/>
              <a:t>is</a:t>
            </a:r>
            <a:r>
              <a:rPr lang="pl-PL" dirty="0"/>
              <a:t> </a:t>
            </a:r>
            <a:r>
              <a:rPr lang="pl-PL" dirty="0" err="1"/>
              <a:t>called</a:t>
            </a:r>
            <a:r>
              <a:rPr lang="pl-PL" dirty="0"/>
              <a:t> </a:t>
            </a:r>
            <a:r>
              <a:rPr lang="pl-PL" b="1" dirty="0"/>
              <a:t>XOR-MAPPED-ADDRESS</a:t>
            </a:r>
            <a:r>
              <a:rPr lang="pl-PL" dirty="0"/>
              <a:t>, </a:t>
            </a:r>
            <a:r>
              <a:rPr lang="pl-PL" b="1" dirty="0" err="1"/>
              <a:t>Mapped</a:t>
            </a:r>
            <a:r>
              <a:rPr lang="pl-PL" b="1" dirty="0"/>
              <a:t> </a:t>
            </a:r>
            <a:r>
              <a:rPr lang="pl-PL" b="1" dirty="0" err="1"/>
              <a:t>Address</a:t>
            </a:r>
            <a:r>
              <a:rPr lang="pl-PL" dirty="0"/>
              <a:t>, </a:t>
            </a:r>
            <a:r>
              <a:rPr lang="pl-PL" b="1" dirty="0"/>
              <a:t>Server </a:t>
            </a:r>
            <a:r>
              <a:rPr lang="pl-PL" b="1" dirty="0" err="1"/>
              <a:t>Reflexive</a:t>
            </a:r>
            <a:r>
              <a:rPr lang="pl-PL" b="1" dirty="0"/>
              <a:t> </a:t>
            </a:r>
            <a:r>
              <a:rPr lang="pl-PL" b="1" dirty="0" err="1"/>
              <a:t>Candidate</a:t>
            </a:r>
            <a:r>
              <a:rPr lang="pl-PL" dirty="0"/>
              <a:t> </a:t>
            </a:r>
            <a:r>
              <a:rPr lang="pl-PL" dirty="0" err="1"/>
              <a:t>or</a:t>
            </a:r>
            <a:r>
              <a:rPr lang="pl-PL" dirty="0"/>
              <a:t> </a:t>
            </a:r>
            <a:r>
              <a:rPr lang="pl-PL" dirty="0" err="1"/>
              <a:t>just</a:t>
            </a:r>
            <a:r>
              <a:rPr lang="pl-PL" dirty="0"/>
              <a:t> </a:t>
            </a:r>
            <a:r>
              <a:rPr lang="pl-PL" b="1" dirty="0"/>
              <a:t>Public IP</a:t>
            </a:r>
            <a:r>
              <a:rPr lang="pl-PL" dirty="0"/>
              <a:t> </a:t>
            </a:r>
            <a:r>
              <a:rPr lang="pl-PL" dirty="0">
                <a:sym typeface="Wingdings" panose="05000000000000000000" pitchFamily="2" charset="2"/>
              </a:rPr>
              <a:t></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4" name="Prostokąt 3">
            <a:extLst>
              <a:ext uri="{FF2B5EF4-FFF2-40B4-BE49-F238E27FC236}">
                <a16:creationId xmlns:a16="http://schemas.microsoft.com/office/drawing/2014/main" id="{5D83A067-19DC-4B92-83DB-D6F8CAF7B476}"/>
              </a:ext>
            </a:extLst>
          </p:cNvPr>
          <p:cNvSpPr/>
          <p:nvPr/>
        </p:nvSpPr>
        <p:spPr>
          <a:xfrm>
            <a:off x="1097280" y="4160520"/>
            <a:ext cx="2020824" cy="8229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Peer</a:t>
            </a:r>
            <a:br>
              <a:rPr lang="pl-PL" dirty="0"/>
            </a:br>
            <a:r>
              <a:rPr lang="pl-PL" dirty="0"/>
              <a:t>192.168.0.1:7000</a:t>
            </a:r>
            <a:endParaRPr lang="en-GB" dirty="0"/>
          </a:p>
        </p:txBody>
      </p:sp>
      <p:sp>
        <p:nvSpPr>
          <p:cNvPr id="8" name="Prostokąt 7">
            <a:extLst>
              <a:ext uri="{FF2B5EF4-FFF2-40B4-BE49-F238E27FC236}">
                <a16:creationId xmlns:a16="http://schemas.microsoft.com/office/drawing/2014/main" id="{221DDA9C-4FE9-4CDC-BFFF-B9A69504A367}"/>
              </a:ext>
            </a:extLst>
          </p:cNvPr>
          <p:cNvSpPr/>
          <p:nvPr/>
        </p:nvSpPr>
        <p:spPr>
          <a:xfrm>
            <a:off x="4105656" y="4160520"/>
            <a:ext cx="2020824" cy="8229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a:t>
            </a:r>
            <a:br>
              <a:rPr lang="pl-PL" dirty="0"/>
            </a:br>
            <a:r>
              <a:rPr lang="pl-PL" dirty="0"/>
              <a:t>5.0.0.1</a:t>
            </a:r>
            <a:endParaRPr lang="en-GB" dirty="0"/>
          </a:p>
        </p:txBody>
      </p:sp>
      <p:sp>
        <p:nvSpPr>
          <p:cNvPr id="9" name="Prostokąt 8">
            <a:extLst>
              <a:ext uri="{FF2B5EF4-FFF2-40B4-BE49-F238E27FC236}">
                <a16:creationId xmlns:a16="http://schemas.microsoft.com/office/drawing/2014/main" id="{F479F8F1-4172-40AF-9AE9-4F0CA9E387F9}"/>
              </a:ext>
            </a:extLst>
          </p:cNvPr>
          <p:cNvSpPr/>
          <p:nvPr/>
        </p:nvSpPr>
        <p:spPr>
          <a:xfrm>
            <a:off x="9164870" y="4175236"/>
            <a:ext cx="2020824" cy="8229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STUN </a:t>
            </a:r>
            <a:r>
              <a:rPr lang="pl-PL" dirty="0" err="1"/>
              <a:t>server</a:t>
            </a:r>
            <a:endParaRPr lang="en-GB" dirty="0"/>
          </a:p>
        </p:txBody>
      </p:sp>
      <p:cxnSp>
        <p:nvCxnSpPr>
          <p:cNvPr id="10" name="Łącznik prosty ze strzałką 9" descr="via">
            <a:extLst>
              <a:ext uri="{FF2B5EF4-FFF2-40B4-BE49-F238E27FC236}">
                <a16:creationId xmlns:a16="http://schemas.microsoft.com/office/drawing/2014/main" id="{88172B36-9832-418C-B923-E1351C0868DC}"/>
              </a:ext>
            </a:extLst>
          </p:cNvPr>
          <p:cNvCxnSpPr>
            <a:stCxn id="4" idx="3"/>
            <a:endCxn id="8" idx="1"/>
          </p:cNvCxnSpPr>
          <p:nvPr/>
        </p:nvCxnSpPr>
        <p:spPr>
          <a:xfrm>
            <a:off x="3118104" y="4572000"/>
            <a:ext cx="987552"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6" name="Łącznik prosty ze strzałką 15">
            <a:extLst>
              <a:ext uri="{FF2B5EF4-FFF2-40B4-BE49-F238E27FC236}">
                <a16:creationId xmlns:a16="http://schemas.microsoft.com/office/drawing/2014/main" id="{D1C338D4-A185-4FD2-861F-88B3990EC99F}"/>
              </a:ext>
            </a:extLst>
          </p:cNvPr>
          <p:cNvCxnSpPr/>
          <p:nvPr/>
        </p:nvCxnSpPr>
        <p:spPr>
          <a:xfrm>
            <a:off x="6096000" y="4334256"/>
            <a:ext cx="283362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Łącznik prosty ze strzałką 17">
            <a:extLst>
              <a:ext uri="{FF2B5EF4-FFF2-40B4-BE49-F238E27FC236}">
                <a16:creationId xmlns:a16="http://schemas.microsoft.com/office/drawing/2014/main" id="{95F0F3FE-34B9-4EBA-B9E8-16253C1294DB}"/>
              </a:ext>
            </a:extLst>
          </p:cNvPr>
          <p:cNvCxnSpPr/>
          <p:nvPr/>
        </p:nvCxnSpPr>
        <p:spPr>
          <a:xfrm flipH="1">
            <a:off x="6096000" y="4690872"/>
            <a:ext cx="283362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pole tekstowe 19">
            <a:extLst>
              <a:ext uri="{FF2B5EF4-FFF2-40B4-BE49-F238E27FC236}">
                <a16:creationId xmlns:a16="http://schemas.microsoft.com/office/drawing/2014/main" id="{5FAF16A9-0B38-4546-9ADA-453396B104FC}"/>
              </a:ext>
            </a:extLst>
          </p:cNvPr>
          <p:cNvSpPr txBox="1"/>
          <p:nvPr/>
        </p:nvSpPr>
        <p:spPr>
          <a:xfrm flipH="1">
            <a:off x="3353350" y="4244816"/>
            <a:ext cx="1146557" cy="369332"/>
          </a:xfrm>
          <a:prstGeom prst="rect">
            <a:avLst/>
          </a:prstGeom>
          <a:noFill/>
        </p:spPr>
        <p:txBody>
          <a:bodyPr wrap="square" rtlCol="0">
            <a:spAutoFit/>
          </a:bodyPr>
          <a:lstStyle/>
          <a:p>
            <a:r>
              <a:rPr lang="pl-PL" dirty="0">
                <a:solidFill>
                  <a:schemeClr val="accent1"/>
                </a:solidFill>
              </a:rPr>
              <a:t>via</a:t>
            </a:r>
            <a:endParaRPr lang="en-GB" dirty="0">
              <a:solidFill>
                <a:schemeClr val="accent1"/>
              </a:solidFill>
            </a:endParaRPr>
          </a:p>
        </p:txBody>
      </p:sp>
      <p:sp>
        <p:nvSpPr>
          <p:cNvPr id="21" name="pole tekstowe 20">
            <a:extLst>
              <a:ext uri="{FF2B5EF4-FFF2-40B4-BE49-F238E27FC236}">
                <a16:creationId xmlns:a16="http://schemas.microsoft.com/office/drawing/2014/main" id="{B3CE22E6-304A-4DBE-A3DC-9075F25EEAB2}"/>
              </a:ext>
            </a:extLst>
          </p:cNvPr>
          <p:cNvSpPr txBox="1"/>
          <p:nvPr/>
        </p:nvSpPr>
        <p:spPr>
          <a:xfrm>
            <a:off x="6164156" y="3975854"/>
            <a:ext cx="3009350" cy="369332"/>
          </a:xfrm>
          <a:prstGeom prst="rect">
            <a:avLst/>
          </a:prstGeom>
          <a:noFill/>
        </p:spPr>
        <p:txBody>
          <a:bodyPr wrap="none" rtlCol="0">
            <a:spAutoFit/>
          </a:bodyPr>
          <a:lstStyle/>
          <a:p>
            <a:r>
              <a:rPr lang="pl-PL" dirty="0" err="1">
                <a:solidFill>
                  <a:schemeClr val="accent1"/>
                </a:solidFill>
              </a:rPr>
              <a:t>What</a:t>
            </a:r>
            <a:r>
              <a:rPr lang="pl-PL" dirty="0">
                <a:solidFill>
                  <a:schemeClr val="accent1"/>
                </a:solidFill>
              </a:rPr>
              <a:t> </a:t>
            </a:r>
            <a:r>
              <a:rPr lang="pl-PL" dirty="0" err="1">
                <a:solidFill>
                  <a:schemeClr val="accent1"/>
                </a:solidFill>
              </a:rPr>
              <a:t>is</a:t>
            </a:r>
            <a:r>
              <a:rPr lang="pl-PL" dirty="0">
                <a:solidFill>
                  <a:schemeClr val="accent1"/>
                </a:solidFill>
              </a:rPr>
              <a:t> my IP </a:t>
            </a:r>
            <a:r>
              <a:rPr lang="pl-PL" dirty="0" err="1">
                <a:solidFill>
                  <a:schemeClr val="accent1"/>
                </a:solidFill>
              </a:rPr>
              <a:t>address</a:t>
            </a:r>
            <a:r>
              <a:rPr lang="pl-PL" dirty="0">
                <a:solidFill>
                  <a:schemeClr val="accent1"/>
                </a:solidFill>
              </a:rPr>
              <a:t> &amp; port?</a:t>
            </a:r>
            <a:endParaRPr lang="en-GB" dirty="0">
              <a:solidFill>
                <a:schemeClr val="accent1"/>
              </a:solidFill>
            </a:endParaRPr>
          </a:p>
        </p:txBody>
      </p:sp>
      <p:sp>
        <p:nvSpPr>
          <p:cNvPr id="22" name="pole tekstowe 21">
            <a:extLst>
              <a:ext uri="{FF2B5EF4-FFF2-40B4-BE49-F238E27FC236}">
                <a16:creationId xmlns:a16="http://schemas.microsoft.com/office/drawing/2014/main" id="{6DAD997A-84B2-4E63-8DDD-E97CBEB7F406}"/>
              </a:ext>
            </a:extLst>
          </p:cNvPr>
          <p:cNvSpPr txBox="1"/>
          <p:nvPr/>
        </p:nvSpPr>
        <p:spPr>
          <a:xfrm>
            <a:off x="6777939" y="4628864"/>
            <a:ext cx="1356462" cy="369332"/>
          </a:xfrm>
          <a:prstGeom prst="rect">
            <a:avLst/>
          </a:prstGeom>
          <a:noFill/>
        </p:spPr>
        <p:txBody>
          <a:bodyPr wrap="none" rtlCol="0">
            <a:spAutoFit/>
          </a:bodyPr>
          <a:lstStyle/>
          <a:p>
            <a:r>
              <a:rPr lang="pl-PL" dirty="0">
                <a:solidFill>
                  <a:schemeClr val="accent1"/>
                </a:solidFill>
              </a:rPr>
              <a:t>5.0.0.1:7000</a:t>
            </a:r>
            <a:endParaRPr lang="en-GB" dirty="0">
              <a:solidFill>
                <a:schemeClr val="accent1"/>
              </a:solidFill>
            </a:endParaRPr>
          </a:p>
        </p:txBody>
      </p:sp>
    </p:spTree>
    <p:extLst>
      <p:ext uri="{BB962C8B-B14F-4D97-AF65-F5344CB8AC3E}">
        <p14:creationId xmlns:p14="http://schemas.microsoft.com/office/powerpoint/2010/main" val="103541816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STUN </a:t>
            </a:r>
            <a:r>
              <a:rPr lang="pl-PL" dirty="0" err="1">
                <a:solidFill>
                  <a:schemeClr val="tx1"/>
                </a:solidFill>
              </a:rPr>
              <a:t>is</a:t>
            </a:r>
            <a:r>
              <a:rPr lang="pl-PL" dirty="0">
                <a:solidFill>
                  <a:schemeClr val="tx1"/>
                </a:solidFill>
              </a:rPr>
              <a:t> not </a:t>
            </a:r>
            <a:r>
              <a:rPr lang="pl-PL" dirty="0" err="1">
                <a:solidFill>
                  <a:schemeClr val="tx1"/>
                </a:solidFill>
              </a:rPr>
              <a:t>enough</a:t>
            </a:r>
            <a:endParaRPr lang="en-GB" dirty="0">
              <a:solidFill>
                <a:schemeClr val="tx1"/>
              </a:solidFill>
            </a:endParaRPr>
          </a:p>
        </p:txBody>
      </p:sp>
      <p:sp>
        <p:nvSpPr>
          <p:cNvPr id="3" name="Symbol zastępczy zawartości 2" descr="via">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en-GB" dirty="0"/>
              <a:t>Unfortunately, sometimes </a:t>
            </a:r>
            <a:r>
              <a:rPr lang="en-GB" b="1" dirty="0"/>
              <a:t>Mapped Address </a:t>
            </a:r>
            <a:r>
              <a:rPr lang="en-GB" dirty="0"/>
              <a:t>is not enough to create a connection between peers. If the peer lives under </a:t>
            </a:r>
            <a:r>
              <a:rPr lang="en-GB" b="1" dirty="0"/>
              <a:t>Address </a:t>
            </a:r>
            <a:r>
              <a:rPr lang="en-GB" b="1" dirty="0" err="1"/>
              <a:t>Dependend</a:t>
            </a:r>
            <a:r>
              <a:rPr lang="en-GB" b="1" dirty="0"/>
              <a:t> NAT, only the STUN server can send traffic back to it.</a:t>
            </a:r>
            <a:endParaRPr lang="pl-PL" b="1" dirty="0"/>
          </a:p>
          <a:p>
            <a:pPr marL="0" indent="0" algn="just">
              <a:buNone/>
            </a:pPr>
            <a:r>
              <a:rPr lang="en-GB" dirty="0"/>
              <a:t>If the Mapped Address is shared via </a:t>
            </a:r>
            <a:r>
              <a:rPr lang="en-GB" dirty="0" err="1"/>
              <a:t>Signaling</a:t>
            </a:r>
            <a:r>
              <a:rPr lang="en-GB" dirty="0"/>
              <a:t> with other peers, all communication made to it will be dropped, which makes this Candidate useless for communication. </a:t>
            </a:r>
            <a:endParaRPr lang="pl-PL" dirty="0"/>
          </a:p>
          <a:p>
            <a:pPr marL="0" indent="0" algn="just">
              <a:buNone/>
            </a:pPr>
            <a:r>
              <a:rPr lang="en-GB" dirty="0"/>
              <a:t>However, what if the STUN server could forward your packets to it, </a:t>
            </a:r>
            <a:r>
              <a:rPr lang="en-GB" b="1" dirty="0"/>
              <a:t>as a proxy</a:t>
            </a:r>
            <a:r>
              <a:rPr lang="en-GB" dirty="0"/>
              <a:t>?</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2550858763"/>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TURN</a:t>
            </a:r>
            <a:endParaRPr lang="en-GB" dirty="0">
              <a:solidFill>
                <a:schemeClr val="tx1"/>
              </a:solidFill>
            </a:endParaRPr>
          </a:p>
        </p:txBody>
      </p:sp>
      <p:sp>
        <p:nvSpPr>
          <p:cNvPr id="3" name="Symbol zastępczy zawartości 2" descr="via">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algn="just"/>
            <a:r>
              <a:rPr lang="en-GB" b="1" dirty="0"/>
              <a:t>TURN (Traversal Using Relays around NAT) </a:t>
            </a:r>
            <a:r>
              <a:rPr lang="en-GB" dirty="0"/>
              <a:t>is defined in </a:t>
            </a:r>
            <a:r>
              <a:rPr lang="en-GB" dirty="0">
                <a:hlinkClick r:id="rId2"/>
              </a:rPr>
              <a:t>RFC 8656</a:t>
            </a:r>
            <a:r>
              <a:rPr lang="en-GB" dirty="0"/>
              <a:t> and it is an advanced extension of the STUN for situations where direct connectivity isn’t possible, for example, because of the NAT filtering. It can be also used for privacy purposes to mask the original IP address. </a:t>
            </a:r>
            <a:endParaRPr lang="pl-PL" dirty="0"/>
          </a:p>
          <a:p>
            <a:pPr algn="just"/>
            <a:r>
              <a:rPr lang="en-GB" dirty="0"/>
              <a:t>TURN acts as a proxy, so it required a dedicated machine. The peer connects to the TURN server and creates an Allocation. With Allocation, the peer receives temporary IP/PORT/Protocol than can be used to proxy data to the second peer. </a:t>
            </a:r>
          </a:p>
          <a:p>
            <a:pPr algn="just"/>
            <a:r>
              <a:rPr lang="en-GB" dirty="0"/>
              <a:t>The IP address of the proxy is known as </a:t>
            </a:r>
            <a:r>
              <a:rPr lang="en-GB" b="1" dirty="0"/>
              <a:t>Relayed Transport Address</a:t>
            </a:r>
            <a:r>
              <a:rPr lang="en-GB" dirty="0"/>
              <a:t>. It is our dedicated proxy, so we can share this candidate with others to allow them to send data to us!</a:t>
            </a:r>
          </a:p>
          <a:p>
            <a:pPr algn="just"/>
            <a:r>
              <a:rPr lang="en-GB" dirty="0"/>
              <a:t>The proxy works </a:t>
            </a:r>
            <a:r>
              <a:rPr lang="en-GB" b="1" dirty="0"/>
              <a:t>bidirectional</a:t>
            </a:r>
            <a:r>
              <a:rPr lang="en-GB" dirty="0"/>
              <a:t>, so any outgoing data also goes via the TURN server. Because of that, the remote peer sees only Relayed Transport Address.</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175645148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D315FD96-DDC0-4B22-B272-56AE0D3C2150}"/>
              </a:ext>
            </a:extLst>
          </p:cNvPr>
          <p:cNvSpPr>
            <a:spLocks noGrp="1"/>
          </p:cNvSpPr>
          <p:nvPr>
            <p:ph type="title"/>
          </p:nvPr>
        </p:nvSpPr>
        <p:spPr/>
        <p:txBody>
          <a:bodyPr/>
          <a:lstStyle/>
          <a:p>
            <a:r>
              <a:rPr lang="pl-PL" dirty="0"/>
              <a:t>Agenda</a:t>
            </a:r>
            <a:endParaRPr lang="en-GB" dirty="0"/>
          </a:p>
        </p:txBody>
      </p:sp>
      <p:sp>
        <p:nvSpPr>
          <p:cNvPr id="3" name="Symbol zastępczy zawartości 2">
            <a:extLst>
              <a:ext uri="{FF2B5EF4-FFF2-40B4-BE49-F238E27FC236}">
                <a16:creationId xmlns:a16="http://schemas.microsoft.com/office/drawing/2014/main" id="{B8D5BFDE-7320-4BE7-8CFA-C681BE8B3A7D}"/>
              </a:ext>
            </a:extLst>
          </p:cNvPr>
          <p:cNvSpPr>
            <a:spLocks noGrp="1"/>
          </p:cNvSpPr>
          <p:nvPr>
            <p:ph idx="1"/>
          </p:nvPr>
        </p:nvSpPr>
        <p:spPr/>
        <p:txBody>
          <a:bodyPr/>
          <a:lstStyle/>
          <a:p>
            <a:pPr>
              <a:buFont typeface="Wingdings" panose="05000000000000000000" pitchFamily="2" charset="2"/>
              <a:buChar char="v"/>
            </a:pPr>
            <a:r>
              <a:rPr lang="pl-PL" dirty="0" err="1"/>
              <a:t>About</a:t>
            </a:r>
            <a:r>
              <a:rPr lang="pl-PL" dirty="0"/>
              <a:t> </a:t>
            </a:r>
            <a:r>
              <a:rPr lang="pl-PL" dirty="0" err="1"/>
              <a:t>WebRTC</a:t>
            </a:r>
            <a:endParaRPr lang="pl-PL" dirty="0"/>
          </a:p>
          <a:p>
            <a:pPr>
              <a:buFont typeface="Wingdings" panose="05000000000000000000" pitchFamily="2" charset="2"/>
              <a:buChar char="v"/>
            </a:pPr>
            <a:r>
              <a:rPr lang="pl-PL" dirty="0" err="1"/>
              <a:t>Signalling</a:t>
            </a:r>
            <a:endParaRPr lang="pl-PL" dirty="0"/>
          </a:p>
          <a:p>
            <a:pPr>
              <a:buFont typeface="Wingdings" panose="05000000000000000000" pitchFamily="2" charset="2"/>
              <a:buChar char="v"/>
            </a:pPr>
            <a:r>
              <a:rPr lang="pl-PL" dirty="0" err="1"/>
              <a:t>WebRTC</a:t>
            </a:r>
            <a:r>
              <a:rPr lang="pl-PL" dirty="0"/>
              <a:t> </a:t>
            </a:r>
            <a:r>
              <a:rPr lang="pl-PL" dirty="0" err="1"/>
              <a:t>internals</a:t>
            </a:r>
            <a:r>
              <a:rPr lang="pl-PL" dirty="0"/>
              <a:t>, SDP, NAT, ICE, STUN, TURN</a:t>
            </a:r>
          </a:p>
          <a:p>
            <a:pPr>
              <a:buFont typeface="Wingdings" panose="05000000000000000000" pitchFamily="2" charset="2"/>
              <a:buChar char="v"/>
            </a:pPr>
            <a:r>
              <a:rPr lang="pl-PL" dirty="0"/>
              <a:t>Demo</a:t>
            </a:r>
          </a:p>
          <a:p>
            <a:pPr>
              <a:buFont typeface="Wingdings" panose="05000000000000000000" pitchFamily="2" charset="2"/>
              <a:buChar char="v"/>
            </a:pPr>
            <a:r>
              <a:rPr lang="pl-PL" dirty="0"/>
              <a:t>War </a:t>
            </a:r>
            <a:r>
              <a:rPr lang="pl-PL" dirty="0" err="1"/>
              <a:t>stories</a:t>
            </a:r>
            <a:endParaRPr lang="pl-PL" dirty="0"/>
          </a:p>
        </p:txBody>
      </p:sp>
      <p:sp>
        <p:nvSpPr>
          <p:cNvPr id="4" name="Prostokąt 3">
            <a:extLst>
              <a:ext uri="{FF2B5EF4-FFF2-40B4-BE49-F238E27FC236}">
                <a16:creationId xmlns:a16="http://schemas.microsoft.com/office/drawing/2014/main" id="{46335E0F-C575-4659-9C6A-576C8F7F1C1F}"/>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295351100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TURN</a:t>
            </a:r>
            <a:endParaRPr lang="en-GB" dirty="0">
              <a:solidFill>
                <a:schemeClr val="tx1"/>
              </a:solidFill>
            </a:endParaRP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8" name="Prostokąt 7">
            <a:extLst>
              <a:ext uri="{FF2B5EF4-FFF2-40B4-BE49-F238E27FC236}">
                <a16:creationId xmlns:a16="http://schemas.microsoft.com/office/drawing/2014/main" id="{2541DAFC-D0F6-40E8-B81D-3034AFFD5C42}"/>
              </a:ext>
            </a:extLst>
          </p:cNvPr>
          <p:cNvSpPr/>
          <p:nvPr/>
        </p:nvSpPr>
        <p:spPr>
          <a:xfrm>
            <a:off x="1097280" y="2340864"/>
            <a:ext cx="2020824" cy="82296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Peer A</a:t>
            </a:r>
            <a:br>
              <a:rPr lang="pl-PL" dirty="0"/>
            </a:br>
            <a:r>
              <a:rPr lang="pl-PL" dirty="0"/>
              <a:t>192.168.0.1:7000</a:t>
            </a:r>
            <a:endParaRPr lang="en-GB" dirty="0"/>
          </a:p>
        </p:txBody>
      </p:sp>
      <p:sp>
        <p:nvSpPr>
          <p:cNvPr id="9" name="Prostokąt 8">
            <a:extLst>
              <a:ext uri="{FF2B5EF4-FFF2-40B4-BE49-F238E27FC236}">
                <a16:creationId xmlns:a16="http://schemas.microsoft.com/office/drawing/2014/main" id="{C9355C48-BC1C-49E3-92EE-863FAEC37736}"/>
              </a:ext>
            </a:extLst>
          </p:cNvPr>
          <p:cNvSpPr/>
          <p:nvPr/>
        </p:nvSpPr>
        <p:spPr>
          <a:xfrm>
            <a:off x="3374390" y="2340864"/>
            <a:ext cx="1092962" cy="822960"/>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 A</a:t>
            </a:r>
            <a:br>
              <a:rPr lang="pl-PL" dirty="0"/>
            </a:br>
            <a:r>
              <a:rPr lang="pl-PL" dirty="0"/>
              <a:t>5.0.0.1</a:t>
            </a:r>
            <a:endParaRPr lang="en-GB" dirty="0"/>
          </a:p>
        </p:txBody>
      </p:sp>
      <p:sp>
        <p:nvSpPr>
          <p:cNvPr id="10" name="Prostokąt 9">
            <a:extLst>
              <a:ext uri="{FF2B5EF4-FFF2-40B4-BE49-F238E27FC236}">
                <a16:creationId xmlns:a16="http://schemas.microsoft.com/office/drawing/2014/main" id="{FBC3915F-ACCB-4C97-BB04-D45FD872D0AE}"/>
              </a:ext>
            </a:extLst>
          </p:cNvPr>
          <p:cNvSpPr/>
          <p:nvPr/>
        </p:nvSpPr>
        <p:spPr>
          <a:xfrm>
            <a:off x="4696968" y="2340864"/>
            <a:ext cx="1505458" cy="8229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TURN </a:t>
            </a:r>
            <a:r>
              <a:rPr lang="pl-PL" dirty="0" err="1"/>
              <a:t>server</a:t>
            </a:r>
            <a:endParaRPr lang="en-GB" dirty="0"/>
          </a:p>
        </p:txBody>
      </p:sp>
      <p:sp>
        <p:nvSpPr>
          <p:cNvPr id="11" name="Prostokąt 10">
            <a:extLst>
              <a:ext uri="{FF2B5EF4-FFF2-40B4-BE49-F238E27FC236}">
                <a16:creationId xmlns:a16="http://schemas.microsoft.com/office/drawing/2014/main" id="{3F6ED8CB-0DD4-4A9E-B7FA-850953D12F20}"/>
              </a:ext>
            </a:extLst>
          </p:cNvPr>
          <p:cNvSpPr/>
          <p:nvPr/>
        </p:nvSpPr>
        <p:spPr>
          <a:xfrm>
            <a:off x="6885940" y="2340864"/>
            <a:ext cx="2020824" cy="822960"/>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 B</a:t>
            </a:r>
            <a:br>
              <a:rPr lang="pl-PL" dirty="0"/>
            </a:br>
            <a:r>
              <a:rPr lang="pl-PL" dirty="0"/>
              <a:t>6.0.0.1</a:t>
            </a:r>
            <a:endParaRPr lang="en-GB" dirty="0"/>
          </a:p>
        </p:txBody>
      </p:sp>
      <p:sp>
        <p:nvSpPr>
          <p:cNvPr id="12" name="Prostokąt 11">
            <a:extLst>
              <a:ext uri="{FF2B5EF4-FFF2-40B4-BE49-F238E27FC236}">
                <a16:creationId xmlns:a16="http://schemas.microsoft.com/office/drawing/2014/main" id="{4F62330C-9C48-446A-A090-B1D85F6459C1}"/>
              </a:ext>
            </a:extLst>
          </p:cNvPr>
          <p:cNvSpPr/>
          <p:nvPr/>
        </p:nvSpPr>
        <p:spPr>
          <a:xfrm>
            <a:off x="9150858" y="2340864"/>
            <a:ext cx="2020824" cy="82296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Peer B</a:t>
            </a:r>
            <a:br>
              <a:rPr lang="pl-PL" dirty="0"/>
            </a:br>
            <a:r>
              <a:rPr lang="pl-PL" dirty="0"/>
              <a:t>192.168.0.1:7001</a:t>
            </a:r>
            <a:endParaRPr lang="en-GB" dirty="0"/>
          </a:p>
        </p:txBody>
      </p:sp>
      <p:cxnSp>
        <p:nvCxnSpPr>
          <p:cNvPr id="13" name="Łącznik prosty ze strzałką 12">
            <a:extLst>
              <a:ext uri="{FF2B5EF4-FFF2-40B4-BE49-F238E27FC236}">
                <a16:creationId xmlns:a16="http://schemas.microsoft.com/office/drawing/2014/main" id="{8C4A9948-00C1-4EAA-8226-54E85E4B7040}"/>
              </a:ext>
            </a:extLst>
          </p:cNvPr>
          <p:cNvCxnSpPr>
            <a:stCxn id="8" idx="3"/>
            <a:endCxn id="9" idx="1"/>
          </p:cNvCxnSpPr>
          <p:nvPr/>
        </p:nvCxnSpPr>
        <p:spPr>
          <a:xfrm>
            <a:off x="3118104" y="2752344"/>
            <a:ext cx="256286"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6" name="Łącznik prosty ze strzałką 15">
            <a:extLst>
              <a:ext uri="{FF2B5EF4-FFF2-40B4-BE49-F238E27FC236}">
                <a16:creationId xmlns:a16="http://schemas.microsoft.com/office/drawing/2014/main" id="{EF03BF6C-CA0C-4DC2-A429-EE7DC38EB801}"/>
              </a:ext>
            </a:extLst>
          </p:cNvPr>
          <p:cNvCxnSpPr>
            <a:stCxn id="9" idx="3"/>
            <a:endCxn id="10" idx="1"/>
          </p:cNvCxnSpPr>
          <p:nvPr/>
        </p:nvCxnSpPr>
        <p:spPr>
          <a:xfrm>
            <a:off x="4467352" y="2752344"/>
            <a:ext cx="229616"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8" name="Łącznik prosty ze strzałką 17">
            <a:extLst>
              <a:ext uri="{FF2B5EF4-FFF2-40B4-BE49-F238E27FC236}">
                <a16:creationId xmlns:a16="http://schemas.microsoft.com/office/drawing/2014/main" id="{CE048D4F-7098-4D00-84A1-773147D9D655}"/>
              </a:ext>
            </a:extLst>
          </p:cNvPr>
          <p:cNvCxnSpPr>
            <a:stCxn id="10" idx="3"/>
            <a:endCxn id="11" idx="1"/>
          </p:cNvCxnSpPr>
          <p:nvPr/>
        </p:nvCxnSpPr>
        <p:spPr>
          <a:xfrm>
            <a:off x="6202426" y="2752344"/>
            <a:ext cx="683514"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0" name="Łącznik prosty ze strzałką 19">
            <a:extLst>
              <a:ext uri="{FF2B5EF4-FFF2-40B4-BE49-F238E27FC236}">
                <a16:creationId xmlns:a16="http://schemas.microsoft.com/office/drawing/2014/main" id="{B9DDB85D-92D5-42DC-B65C-9684FC2FC219}"/>
              </a:ext>
            </a:extLst>
          </p:cNvPr>
          <p:cNvCxnSpPr>
            <a:stCxn id="11" idx="3"/>
            <a:endCxn id="12" idx="1"/>
          </p:cNvCxnSpPr>
          <p:nvPr/>
        </p:nvCxnSpPr>
        <p:spPr>
          <a:xfrm>
            <a:off x="8906764" y="2752344"/>
            <a:ext cx="244094"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26" name="pole tekstowe 25">
            <a:extLst>
              <a:ext uri="{FF2B5EF4-FFF2-40B4-BE49-F238E27FC236}">
                <a16:creationId xmlns:a16="http://schemas.microsoft.com/office/drawing/2014/main" id="{F05A2777-4E7C-4FE5-906B-215347926F7C}"/>
              </a:ext>
            </a:extLst>
          </p:cNvPr>
          <p:cNvSpPr txBox="1"/>
          <p:nvPr/>
        </p:nvSpPr>
        <p:spPr>
          <a:xfrm>
            <a:off x="1097280" y="1938528"/>
            <a:ext cx="10074402" cy="369332"/>
          </a:xfrm>
          <a:prstGeom prst="rect">
            <a:avLst/>
          </a:prstGeom>
          <a:noFill/>
        </p:spPr>
        <p:txBody>
          <a:bodyPr wrap="square" rtlCol="0">
            <a:spAutoFit/>
          </a:bodyPr>
          <a:lstStyle/>
          <a:p>
            <a:r>
              <a:rPr lang="pl-PL" dirty="0"/>
              <a:t>TURN </a:t>
            </a:r>
            <a:r>
              <a:rPr lang="pl-PL" dirty="0" err="1"/>
              <a:t>server</a:t>
            </a:r>
            <a:r>
              <a:rPr lang="pl-PL" dirty="0"/>
              <a:t> </a:t>
            </a:r>
            <a:r>
              <a:rPr lang="pl-PL" dirty="0" err="1"/>
              <a:t>acting</a:t>
            </a:r>
            <a:r>
              <a:rPr lang="pl-PL" dirty="0"/>
              <a:t> as a </a:t>
            </a:r>
            <a:r>
              <a:rPr lang="pl-PL" dirty="0" err="1"/>
              <a:t>proxy</a:t>
            </a:r>
            <a:r>
              <a:rPr lang="pl-PL" dirty="0"/>
              <a:t> for Peer 1. Peer B </a:t>
            </a:r>
            <a:r>
              <a:rPr lang="pl-PL" dirty="0" err="1"/>
              <a:t>is</a:t>
            </a:r>
            <a:r>
              <a:rPr lang="pl-PL" dirty="0"/>
              <a:t> </a:t>
            </a:r>
            <a:r>
              <a:rPr lang="pl-PL" dirty="0" err="1"/>
              <a:t>available</a:t>
            </a:r>
            <a:r>
              <a:rPr lang="pl-PL" dirty="0"/>
              <a:t> on the Server </a:t>
            </a:r>
            <a:r>
              <a:rPr lang="pl-PL" dirty="0" err="1"/>
              <a:t>Reflexive</a:t>
            </a:r>
            <a:r>
              <a:rPr lang="pl-PL" dirty="0"/>
              <a:t> </a:t>
            </a:r>
            <a:r>
              <a:rPr lang="pl-PL" dirty="0" err="1"/>
              <a:t>Candidate</a:t>
            </a:r>
            <a:endParaRPr lang="en-GB" dirty="0"/>
          </a:p>
        </p:txBody>
      </p:sp>
      <p:sp>
        <p:nvSpPr>
          <p:cNvPr id="27" name="Prostokąt 26">
            <a:extLst>
              <a:ext uri="{FF2B5EF4-FFF2-40B4-BE49-F238E27FC236}">
                <a16:creationId xmlns:a16="http://schemas.microsoft.com/office/drawing/2014/main" id="{95FED48A-6F61-4A75-A39A-9CB6577C1826}"/>
              </a:ext>
            </a:extLst>
          </p:cNvPr>
          <p:cNvSpPr/>
          <p:nvPr/>
        </p:nvSpPr>
        <p:spPr>
          <a:xfrm>
            <a:off x="1020318" y="4241038"/>
            <a:ext cx="2020824" cy="82296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Peer A</a:t>
            </a:r>
            <a:br>
              <a:rPr lang="pl-PL" dirty="0"/>
            </a:br>
            <a:r>
              <a:rPr lang="pl-PL" dirty="0"/>
              <a:t>192.168.0.1:7000</a:t>
            </a:r>
            <a:endParaRPr lang="en-GB" dirty="0"/>
          </a:p>
        </p:txBody>
      </p:sp>
      <p:sp>
        <p:nvSpPr>
          <p:cNvPr id="28" name="Prostokąt 27">
            <a:extLst>
              <a:ext uri="{FF2B5EF4-FFF2-40B4-BE49-F238E27FC236}">
                <a16:creationId xmlns:a16="http://schemas.microsoft.com/office/drawing/2014/main" id="{51095A03-7F1E-4F52-9AD9-5C135382C44A}"/>
              </a:ext>
            </a:extLst>
          </p:cNvPr>
          <p:cNvSpPr/>
          <p:nvPr/>
        </p:nvSpPr>
        <p:spPr>
          <a:xfrm>
            <a:off x="3297428" y="4241038"/>
            <a:ext cx="1092962" cy="822960"/>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 A</a:t>
            </a:r>
            <a:br>
              <a:rPr lang="pl-PL" dirty="0"/>
            </a:br>
            <a:r>
              <a:rPr lang="pl-PL" dirty="0"/>
              <a:t>5.0.0.1</a:t>
            </a:r>
            <a:endParaRPr lang="en-GB" dirty="0"/>
          </a:p>
        </p:txBody>
      </p:sp>
      <p:sp>
        <p:nvSpPr>
          <p:cNvPr id="29" name="Prostokąt 28">
            <a:extLst>
              <a:ext uri="{FF2B5EF4-FFF2-40B4-BE49-F238E27FC236}">
                <a16:creationId xmlns:a16="http://schemas.microsoft.com/office/drawing/2014/main" id="{76561A6D-101C-4AF4-8EF8-29F386E577C5}"/>
              </a:ext>
            </a:extLst>
          </p:cNvPr>
          <p:cNvSpPr/>
          <p:nvPr/>
        </p:nvSpPr>
        <p:spPr>
          <a:xfrm>
            <a:off x="4620006" y="4241038"/>
            <a:ext cx="1012698" cy="8229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TURN </a:t>
            </a:r>
            <a:br>
              <a:rPr lang="pl-PL" dirty="0"/>
            </a:br>
            <a:r>
              <a:rPr lang="pl-PL" dirty="0" err="1"/>
              <a:t>server</a:t>
            </a:r>
            <a:r>
              <a:rPr lang="pl-PL" dirty="0"/>
              <a:t> 1</a:t>
            </a:r>
            <a:endParaRPr lang="en-GB" dirty="0"/>
          </a:p>
        </p:txBody>
      </p:sp>
      <p:sp>
        <p:nvSpPr>
          <p:cNvPr id="30" name="Prostokąt 29">
            <a:extLst>
              <a:ext uri="{FF2B5EF4-FFF2-40B4-BE49-F238E27FC236}">
                <a16:creationId xmlns:a16="http://schemas.microsoft.com/office/drawing/2014/main" id="{459F271F-309B-40CB-90F4-8173FD0F2141}"/>
              </a:ext>
            </a:extLst>
          </p:cNvPr>
          <p:cNvSpPr/>
          <p:nvPr/>
        </p:nvSpPr>
        <p:spPr>
          <a:xfrm>
            <a:off x="6885940" y="4241038"/>
            <a:ext cx="2020824" cy="822960"/>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 B</a:t>
            </a:r>
            <a:br>
              <a:rPr lang="pl-PL" dirty="0"/>
            </a:br>
            <a:r>
              <a:rPr lang="pl-PL" dirty="0"/>
              <a:t>6.0.0.1</a:t>
            </a:r>
            <a:endParaRPr lang="en-GB" dirty="0"/>
          </a:p>
        </p:txBody>
      </p:sp>
      <p:sp>
        <p:nvSpPr>
          <p:cNvPr id="31" name="Prostokąt 30">
            <a:extLst>
              <a:ext uri="{FF2B5EF4-FFF2-40B4-BE49-F238E27FC236}">
                <a16:creationId xmlns:a16="http://schemas.microsoft.com/office/drawing/2014/main" id="{D4A1A4D0-5B6F-4819-A5D8-6D3AD78352B0}"/>
              </a:ext>
            </a:extLst>
          </p:cNvPr>
          <p:cNvSpPr/>
          <p:nvPr/>
        </p:nvSpPr>
        <p:spPr>
          <a:xfrm>
            <a:off x="9073896" y="4241038"/>
            <a:ext cx="2020824" cy="82296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Peer B</a:t>
            </a:r>
            <a:br>
              <a:rPr lang="pl-PL" dirty="0"/>
            </a:br>
            <a:r>
              <a:rPr lang="pl-PL" dirty="0"/>
              <a:t>192.168.0.1:7001</a:t>
            </a:r>
            <a:endParaRPr lang="en-GB" dirty="0"/>
          </a:p>
        </p:txBody>
      </p:sp>
      <p:cxnSp>
        <p:nvCxnSpPr>
          <p:cNvPr id="32" name="Łącznik prosty ze strzałką 31">
            <a:extLst>
              <a:ext uri="{FF2B5EF4-FFF2-40B4-BE49-F238E27FC236}">
                <a16:creationId xmlns:a16="http://schemas.microsoft.com/office/drawing/2014/main" id="{244D9F0E-A3F1-47A7-833F-F31945E78C1F}"/>
              </a:ext>
            </a:extLst>
          </p:cNvPr>
          <p:cNvCxnSpPr>
            <a:stCxn id="27" idx="3"/>
            <a:endCxn id="28" idx="1"/>
          </p:cNvCxnSpPr>
          <p:nvPr/>
        </p:nvCxnSpPr>
        <p:spPr>
          <a:xfrm>
            <a:off x="3041142" y="4652518"/>
            <a:ext cx="256286"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3" name="Łącznik prosty ze strzałką 32">
            <a:extLst>
              <a:ext uri="{FF2B5EF4-FFF2-40B4-BE49-F238E27FC236}">
                <a16:creationId xmlns:a16="http://schemas.microsoft.com/office/drawing/2014/main" id="{7B856437-E3D5-43B3-B327-C528112286A6}"/>
              </a:ext>
            </a:extLst>
          </p:cNvPr>
          <p:cNvCxnSpPr>
            <a:cxnSpLocks/>
            <a:stCxn id="28" idx="3"/>
            <a:endCxn id="29" idx="1"/>
          </p:cNvCxnSpPr>
          <p:nvPr/>
        </p:nvCxnSpPr>
        <p:spPr>
          <a:xfrm>
            <a:off x="4390390" y="4652518"/>
            <a:ext cx="229616"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5" name="Łącznik prosty ze strzałką 34">
            <a:extLst>
              <a:ext uri="{FF2B5EF4-FFF2-40B4-BE49-F238E27FC236}">
                <a16:creationId xmlns:a16="http://schemas.microsoft.com/office/drawing/2014/main" id="{819ABC1F-8D34-4090-94A2-895BF8F01A9E}"/>
              </a:ext>
            </a:extLst>
          </p:cNvPr>
          <p:cNvCxnSpPr>
            <a:stCxn id="30" idx="3"/>
            <a:endCxn id="31" idx="1"/>
          </p:cNvCxnSpPr>
          <p:nvPr/>
        </p:nvCxnSpPr>
        <p:spPr>
          <a:xfrm>
            <a:off x="8906764" y="4652518"/>
            <a:ext cx="167132"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36" name="pole tekstowe 35">
            <a:extLst>
              <a:ext uri="{FF2B5EF4-FFF2-40B4-BE49-F238E27FC236}">
                <a16:creationId xmlns:a16="http://schemas.microsoft.com/office/drawing/2014/main" id="{6822C51D-4333-4074-AD2A-9D3540F0B426}"/>
              </a:ext>
            </a:extLst>
          </p:cNvPr>
          <p:cNvSpPr txBox="1"/>
          <p:nvPr/>
        </p:nvSpPr>
        <p:spPr>
          <a:xfrm>
            <a:off x="1020318" y="3838702"/>
            <a:ext cx="10074402" cy="369332"/>
          </a:xfrm>
          <a:prstGeom prst="rect">
            <a:avLst/>
          </a:prstGeom>
          <a:noFill/>
        </p:spPr>
        <p:txBody>
          <a:bodyPr wrap="square" rtlCol="0">
            <a:spAutoFit/>
          </a:bodyPr>
          <a:lstStyle/>
          <a:p>
            <a:r>
              <a:rPr lang="pl-PL" dirty="0"/>
              <a:t>In the </a:t>
            </a:r>
            <a:r>
              <a:rPr lang="pl-PL" dirty="0" err="1"/>
              <a:t>worst</a:t>
            </a:r>
            <a:r>
              <a:rPr lang="pl-PL" dirty="0"/>
              <a:t>-case </a:t>
            </a:r>
            <a:r>
              <a:rPr lang="pl-PL" dirty="0" err="1"/>
              <a:t>scenario</a:t>
            </a:r>
            <a:r>
              <a:rPr lang="pl-PL" dirty="0"/>
              <a:t>, </a:t>
            </a:r>
            <a:r>
              <a:rPr lang="pl-PL" dirty="0" err="1"/>
              <a:t>each</a:t>
            </a:r>
            <a:r>
              <a:rPr lang="pl-PL" dirty="0"/>
              <a:t> </a:t>
            </a:r>
            <a:r>
              <a:rPr lang="pl-PL" dirty="0" err="1"/>
              <a:t>peer</a:t>
            </a:r>
            <a:r>
              <a:rPr lang="pl-PL" dirty="0"/>
              <a:t> </a:t>
            </a:r>
            <a:r>
              <a:rPr lang="pl-PL" dirty="0" err="1"/>
              <a:t>can</a:t>
            </a:r>
            <a:r>
              <a:rPr lang="pl-PL" dirty="0"/>
              <a:t> be </a:t>
            </a:r>
            <a:r>
              <a:rPr lang="pl-PL" dirty="0" err="1"/>
              <a:t>represented</a:t>
            </a:r>
            <a:r>
              <a:rPr lang="pl-PL" dirty="0"/>
              <a:t> as a TURN </a:t>
            </a:r>
            <a:r>
              <a:rPr lang="pl-PL" dirty="0" err="1"/>
              <a:t>server</a:t>
            </a:r>
            <a:r>
              <a:rPr lang="pl-PL" dirty="0"/>
              <a:t>.</a:t>
            </a:r>
            <a:endParaRPr lang="en-GB" dirty="0"/>
          </a:p>
        </p:txBody>
      </p:sp>
      <p:sp>
        <p:nvSpPr>
          <p:cNvPr id="41" name="Prostokąt 40">
            <a:extLst>
              <a:ext uri="{FF2B5EF4-FFF2-40B4-BE49-F238E27FC236}">
                <a16:creationId xmlns:a16="http://schemas.microsoft.com/office/drawing/2014/main" id="{60BBFB24-2742-4250-9E4C-FDBC3D58D815}"/>
              </a:ext>
            </a:extLst>
          </p:cNvPr>
          <p:cNvSpPr/>
          <p:nvPr/>
        </p:nvSpPr>
        <p:spPr>
          <a:xfrm>
            <a:off x="5748020" y="4250181"/>
            <a:ext cx="1012698" cy="8229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TURN </a:t>
            </a:r>
            <a:br>
              <a:rPr lang="pl-PL" dirty="0"/>
            </a:br>
            <a:r>
              <a:rPr lang="pl-PL" dirty="0" err="1"/>
              <a:t>server</a:t>
            </a:r>
            <a:r>
              <a:rPr lang="pl-PL" dirty="0"/>
              <a:t> 2</a:t>
            </a:r>
            <a:endParaRPr lang="en-GB" dirty="0"/>
          </a:p>
        </p:txBody>
      </p:sp>
      <p:cxnSp>
        <p:nvCxnSpPr>
          <p:cNvPr id="44" name="Łącznik prosty ze strzałką 43">
            <a:extLst>
              <a:ext uri="{FF2B5EF4-FFF2-40B4-BE49-F238E27FC236}">
                <a16:creationId xmlns:a16="http://schemas.microsoft.com/office/drawing/2014/main" id="{42BF5B23-3CC6-405A-AD00-513A430AA9DA}"/>
              </a:ext>
            </a:extLst>
          </p:cNvPr>
          <p:cNvCxnSpPr>
            <a:stCxn id="29" idx="3"/>
            <a:endCxn id="41" idx="1"/>
          </p:cNvCxnSpPr>
          <p:nvPr/>
        </p:nvCxnSpPr>
        <p:spPr>
          <a:xfrm>
            <a:off x="5632704" y="4652518"/>
            <a:ext cx="115316" cy="9143"/>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6" name="Łącznik prosty ze strzałką 45">
            <a:extLst>
              <a:ext uri="{FF2B5EF4-FFF2-40B4-BE49-F238E27FC236}">
                <a16:creationId xmlns:a16="http://schemas.microsoft.com/office/drawing/2014/main" id="{689B5F71-C339-4FE4-9354-C850AC38E882}"/>
              </a:ext>
            </a:extLst>
          </p:cNvPr>
          <p:cNvCxnSpPr>
            <a:stCxn id="41" idx="3"/>
            <a:endCxn id="30" idx="1"/>
          </p:cNvCxnSpPr>
          <p:nvPr/>
        </p:nvCxnSpPr>
        <p:spPr>
          <a:xfrm flipV="1">
            <a:off x="6760718" y="4652518"/>
            <a:ext cx="125222" cy="9143"/>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614140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err="1">
                <a:solidFill>
                  <a:schemeClr val="tx1"/>
                </a:solidFill>
              </a:rPr>
              <a:t>Candidates</a:t>
            </a:r>
            <a:endParaRPr lang="en-GB" dirty="0">
              <a:solidFill>
                <a:schemeClr val="tx1"/>
              </a:solidFill>
            </a:endParaRPr>
          </a:p>
        </p:txBody>
      </p:sp>
      <p:sp>
        <p:nvSpPr>
          <p:cNvPr id="3" name="Symbol zastępczy zawartości 2" descr="via">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pl-PL" dirty="0"/>
              <a:t>With ICE, STUN and TURN we </a:t>
            </a:r>
            <a:r>
              <a:rPr lang="pl-PL" dirty="0" err="1"/>
              <a:t>can</a:t>
            </a:r>
            <a:r>
              <a:rPr lang="pl-PL" dirty="0"/>
              <a:t> </a:t>
            </a:r>
            <a:r>
              <a:rPr lang="pl-PL" dirty="0" err="1"/>
              <a:t>find</a:t>
            </a:r>
            <a:r>
              <a:rPr lang="pl-PL" dirty="0"/>
              <a:t> the </a:t>
            </a:r>
            <a:r>
              <a:rPr lang="pl-PL" dirty="0" err="1"/>
              <a:t>following</a:t>
            </a:r>
            <a:r>
              <a:rPr lang="pl-PL" dirty="0"/>
              <a:t> </a:t>
            </a:r>
            <a:r>
              <a:rPr lang="pl-PL" dirty="0" err="1"/>
              <a:t>Candidates</a:t>
            </a:r>
            <a:r>
              <a:rPr lang="pl-PL" dirty="0"/>
              <a:t>:</a:t>
            </a:r>
          </a:p>
          <a:p>
            <a:pPr algn="just">
              <a:buFont typeface="Wingdings" panose="05000000000000000000" pitchFamily="2" charset="2"/>
              <a:buChar char="v"/>
            </a:pPr>
            <a:r>
              <a:rPr lang="pl-PL" b="1" dirty="0"/>
              <a:t>Host </a:t>
            </a:r>
            <a:r>
              <a:rPr lang="pl-PL" b="1" dirty="0" err="1"/>
              <a:t>candidate</a:t>
            </a:r>
            <a:r>
              <a:rPr lang="pl-PL" b="1" dirty="0"/>
              <a:t> </a:t>
            </a:r>
            <a:r>
              <a:rPr lang="pl-PL" dirty="0"/>
              <a:t>– </a:t>
            </a:r>
            <a:r>
              <a:rPr lang="pl-PL" dirty="0" err="1"/>
              <a:t>collected</a:t>
            </a:r>
            <a:r>
              <a:rPr lang="pl-PL" dirty="0"/>
              <a:t> </a:t>
            </a:r>
            <a:r>
              <a:rPr lang="pl-PL" dirty="0" err="1"/>
              <a:t>directly</a:t>
            </a:r>
            <a:r>
              <a:rPr lang="pl-PL" dirty="0"/>
              <a:t> from the network adapter. </a:t>
            </a:r>
            <a:r>
              <a:rPr lang="en-GB" dirty="0"/>
              <a:t>They can only route between peers on the same subnet</a:t>
            </a:r>
            <a:r>
              <a:rPr lang="pl-PL" dirty="0"/>
              <a:t> </a:t>
            </a:r>
            <a:r>
              <a:rPr lang="pl-PL" dirty="0" err="1"/>
              <a:t>or</a:t>
            </a:r>
            <a:r>
              <a:rPr lang="pl-PL" dirty="0"/>
              <a:t> on the same </a:t>
            </a:r>
            <a:r>
              <a:rPr lang="pl-PL" dirty="0" err="1"/>
              <a:t>machine</a:t>
            </a:r>
            <a:endParaRPr lang="pl-PL" dirty="0"/>
          </a:p>
          <a:p>
            <a:pPr algn="just">
              <a:buFont typeface="Wingdings" panose="05000000000000000000" pitchFamily="2" charset="2"/>
              <a:buChar char="v"/>
            </a:pPr>
            <a:r>
              <a:rPr lang="pl-PL" b="1" dirty="0" err="1"/>
              <a:t>Srflx</a:t>
            </a:r>
            <a:r>
              <a:rPr lang="pl-PL" b="1" dirty="0"/>
              <a:t> </a:t>
            </a:r>
            <a:r>
              <a:rPr lang="pl-PL" b="1" dirty="0" err="1"/>
              <a:t>candidate</a:t>
            </a:r>
            <a:r>
              <a:rPr lang="pl-PL" b="1" dirty="0"/>
              <a:t> </a:t>
            </a:r>
            <a:r>
              <a:rPr lang="pl-PL" dirty="0"/>
              <a:t>– Server </a:t>
            </a:r>
            <a:r>
              <a:rPr lang="pl-PL" dirty="0" err="1"/>
              <a:t>Reflexive</a:t>
            </a:r>
            <a:r>
              <a:rPr lang="pl-PL" dirty="0"/>
              <a:t> </a:t>
            </a:r>
            <a:r>
              <a:rPr lang="pl-PL" dirty="0" err="1"/>
              <a:t>candidate</a:t>
            </a:r>
            <a:r>
              <a:rPr lang="pl-PL" dirty="0"/>
              <a:t>, </a:t>
            </a:r>
            <a:r>
              <a:rPr lang="pl-PL" dirty="0" err="1"/>
              <a:t>gathered</a:t>
            </a:r>
            <a:r>
              <a:rPr lang="pl-PL" dirty="0"/>
              <a:t> with STUN. It </a:t>
            </a:r>
            <a:r>
              <a:rPr lang="pl-PL" dirty="0" err="1"/>
              <a:t>represents</a:t>
            </a:r>
            <a:r>
              <a:rPr lang="pl-PL" dirty="0"/>
              <a:t> public IP </a:t>
            </a:r>
            <a:r>
              <a:rPr lang="pl-PL" dirty="0" err="1"/>
              <a:t>address</a:t>
            </a:r>
            <a:r>
              <a:rPr lang="pl-PL" dirty="0"/>
              <a:t> &amp; port (NAT </a:t>
            </a:r>
            <a:r>
              <a:rPr lang="pl-PL" dirty="0" err="1"/>
              <a:t>mapping</a:t>
            </a:r>
            <a:r>
              <a:rPr lang="pl-PL" dirty="0"/>
              <a:t>). It </a:t>
            </a:r>
            <a:r>
              <a:rPr lang="pl-PL" dirty="0" err="1"/>
              <a:t>can</a:t>
            </a:r>
            <a:r>
              <a:rPr lang="pl-PL" dirty="0"/>
              <a:t> be </a:t>
            </a:r>
            <a:r>
              <a:rPr lang="pl-PL" dirty="0" err="1"/>
              <a:t>used</a:t>
            </a:r>
            <a:r>
              <a:rPr lang="pl-PL" dirty="0"/>
              <a:t> to </a:t>
            </a:r>
            <a:r>
              <a:rPr lang="pl-PL" dirty="0" err="1"/>
              <a:t>connect</a:t>
            </a:r>
            <a:r>
              <a:rPr lang="pl-PL" dirty="0"/>
              <a:t> </a:t>
            </a:r>
            <a:r>
              <a:rPr lang="pl-PL" dirty="0" err="1"/>
              <a:t>peers</a:t>
            </a:r>
            <a:r>
              <a:rPr lang="pl-PL" dirty="0"/>
              <a:t> </a:t>
            </a:r>
            <a:r>
              <a:rPr lang="pl-PL" dirty="0" err="1"/>
              <a:t>if</a:t>
            </a:r>
            <a:r>
              <a:rPr lang="pl-PL" dirty="0"/>
              <a:t> NAT </a:t>
            </a:r>
            <a:r>
              <a:rPr lang="pl-PL" dirty="0" err="1"/>
              <a:t>or</a:t>
            </a:r>
            <a:r>
              <a:rPr lang="pl-PL" dirty="0"/>
              <a:t> firewall </a:t>
            </a:r>
            <a:r>
              <a:rPr lang="pl-PL" dirty="0" err="1"/>
              <a:t>is</a:t>
            </a:r>
            <a:r>
              <a:rPr lang="pl-PL" dirty="0"/>
              <a:t> not </a:t>
            </a:r>
            <a:r>
              <a:rPr lang="pl-PL" dirty="0" err="1"/>
              <a:t>blocking</a:t>
            </a:r>
            <a:r>
              <a:rPr lang="pl-PL" dirty="0"/>
              <a:t> the </a:t>
            </a:r>
            <a:r>
              <a:rPr lang="pl-PL" dirty="0" err="1"/>
              <a:t>connection</a:t>
            </a:r>
            <a:endParaRPr lang="pl-PL" dirty="0"/>
          </a:p>
          <a:p>
            <a:pPr algn="just">
              <a:buFont typeface="Wingdings" panose="05000000000000000000" pitchFamily="2" charset="2"/>
              <a:buChar char="v"/>
            </a:pPr>
            <a:r>
              <a:rPr lang="en-GB" b="1" dirty="0" err="1"/>
              <a:t>Prflx</a:t>
            </a:r>
            <a:r>
              <a:rPr lang="en-GB" b="1" dirty="0"/>
              <a:t> candidate </a:t>
            </a:r>
            <a:r>
              <a:rPr lang="en-GB" dirty="0"/>
              <a:t>– Peer Reflexive candidate. A variation of the </a:t>
            </a:r>
            <a:r>
              <a:rPr lang="en-GB" dirty="0" err="1"/>
              <a:t>Srflx</a:t>
            </a:r>
            <a:r>
              <a:rPr lang="en-GB" dirty="0"/>
              <a:t> candidate, discovered during the connection or when connecting via the TURN server</a:t>
            </a:r>
            <a:endParaRPr lang="pl-PL" dirty="0"/>
          </a:p>
          <a:p>
            <a:pPr algn="just">
              <a:buFont typeface="Wingdings" panose="05000000000000000000" pitchFamily="2" charset="2"/>
              <a:buChar char="v"/>
            </a:pPr>
            <a:r>
              <a:rPr lang="pl-PL" b="1" dirty="0" err="1"/>
              <a:t>Relay</a:t>
            </a:r>
            <a:r>
              <a:rPr lang="pl-PL" b="1" dirty="0"/>
              <a:t> </a:t>
            </a:r>
            <a:r>
              <a:rPr lang="pl-PL" b="1" dirty="0" err="1"/>
              <a:t>candidate</a:t>
            </a:r>
            <a:r>
              <a:rPr lang="pl-PL" b="1" dirty="0"/>
              <a:t> </a:t>
            </a:r>
            <a:r>
              <a:rPr lang="pl-PL" dirty="0"/>
              <a:t>-  </a:t>
            </a:r>
            <a:r>
              <a:rPr lang="pl-PL" dirty="0" err="1"/>
              <a:t>collected</a:t>
            </a:r>
            <a:r>
              <a:rPr lang="pl-PL" dirty="0"/>
              <a:t> with TURN. IP </a:t>
            </a:r>
            <a:r>
              <a:rPr lang="pl-PL" dirty="0" err="1"/>
              <a:t>address</a:t>
            </a:r>
            <a:r>
              <a:rPr lang="pl-PL" dirty="0"/>
              <a:t> &amp; port </a:t>
            </a:r>
            <a:r>
              <a:rPr lang="pl-PL" dirty="0" err="1"/>
              <a:t>located</a:t>
            </a:r>
            <a:r>
              <a:rPr lang="pl-PL" dirty="0"/>
              <a:t> on the </a:t>
            </a:r>
            <a:r>
              <a:rPr lang="pl-PL" dirty="0" err="1"/>
              <a:t>dedicated</a:t>
            </a:r>
            <a:r>
              <a:rPr lang="pl-PL" dirty="0"/>
              <a:t> </a:t>
            </a:r>
            <a:r>
              <a:rPr lang="pl-PL" dirty="0" err="1"/>
              <a:t>machine</a:t>
            </a:r>
            <a:r>
              <a:rPr lang="pl-PL" dirty="0"/>
              <a:t> </a:t>
            </a:r>
            <a:r>
              <a:rPr lang="pl-PL" dirty="0" err="1"/>
              <a:t>that</a:t>
            </a:r>
            <a:r>
              <a:rPr lang="pl-PL" dirty="0"/>
              <a:t> </a:t>
            </a:r>
            <a:r>
              <a:rPr lang="pl-PL" dirty="0" err="1"/>
              <a:t>works</a:t>
            </a:r>
            <a:r>
              <a:rPr lang="pl-PL" dirty="0"/>
              <a:t> as a </a:t>
            </a:r>
            <a:r>
              <a:rPr lang="pl-PL" dirty="0" err="1"/>
              <a:t>proxy</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2405037581"/>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err="1">
                <a:solidFill>
                  <a:schemeClr val="tx1"/>
                </a:solidFill>
              </a:rPr>
              <a:t>Candidates</a:t>
            </a:r>
            <a:endParaRPr lang="en-GB" dirty="0">
              <a:solidFill>
                <a:schemeClr val="tx1"/>
              </a:solidFill>
            </a:endParaRPr>
          </a:p>
        </p:txBody>
      </p:sp>
      <p:sp>
        <p:nvSpPr>
          <p:cNvPr id="3" name="Symbol zastępczy zawartości 2" descr="via">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pl-PL" dirty="0" err="1"/>
              <a:t>During</a:t>
            </a:r>
            <a:r>
              <a:rPr lang="pl-PL" dirty="0"/>
              <a:t> the ICE </a:t>
            </a:r>
            <a:r>
              <a:rPr lang="pl-PL" dirty="0" err="1"/>
              <a:t>discovery</a:t>
            </a:r>
            <a:r>
              <a:rPr lang="pl-PL" dirty="0"/>
              <a:t> </a:t>
            </a:r>
            <a:r>
              <a:rPr lang="pl-PL" dirty="0" err="1"/>
              <a:t>phase</a:t>
            </a:r>
            <a:r>
              <a:rPr lang="pl-PL" dirty="0"/>
              <a:t>, the </a:t>
            </a:r>
            <a:r>
              <a:rPr lang="pl-PL" dirty="0" err="1"/>
              <a:t>framework</a:t>
            </a:r>
            <a:r>
              <a:rPr lang="pl-PL" dirty="0"/>
              <a:t> </a:t>
            </a:r>
            <a:r>
              <a:rPr lang="pl-PL" dirty="0" err="1"/>
              <a:t>gathers</a:t>
            </a:r>
            <a:r>
              <a:rPr lang="pl-PL" dirty="0"/>
              <a:t> </a:t>
            </a:r>
            <a:r>
              <a:rPr lang="pl-PL" dirty="0" err="1"/>
              <a:t>all</a:t>
            </a:r>
            <a:r>
              <a:rPr lang="pl-PL" dirty="0"/>
              <a:t> </a:t>
            </a:r>
            <a:r>
              <a:rPr lang="pl-PL" dirty="0" err="1"/>
              <a:t>possible</a:t>
            </a:r>
            <a:r>
              <a:rPr lang="pl-PL" dirty="0"/>
              <a:t> </a:t>
            </a:r>
            <a:r>
              <a:rPr lang="pl-PL" dirty="0" err="1"/>
              <a:t>types</a:t>
            </a:r>
            <a:r>
              <a:rPr lang="pl-PL" dirty="0"/>
              <a:t> of </a:t>
            </a:r>
            <a:r>
              <a:rPr lang="pl-PL" dirty="0" err="1"/>
              <a:t>candidates</a:t>
            </a:r>
            <a:r>
              <a:rPr lang="pl-PL" dirty="0"/>
              <a:t> </a:t>
            </a:r>
            <a:r>
              <a:rPr lang="pl-PL" dirty="0" err="1"/>
              <a:t>it</a:t>
            </a:r>
            <a:r>
              <a:rPr lang="pl-PL" dirty="0"/>
              <a:t> </a:t>
            </a:r>
            <a:r>
              <a:rPr lang="pl-PL" dirty="0" err="1"/>
              <a:t>can</a:t>
            </a:r>
            <a:r>
              <a:rPr lang="pl-PL" dirty="0"/>
              <a:t>.</a:t>
            </a:r>
          </a:p>
          <a:p>
            <a:pPr marL="0" indent="0" algn="just">
              <a:buNone/>
            </a:pPr>
            <a:endParaRPr lang="pl-PL" dirty="0"/>
          </a:p>
          <a:p>
            <a:pPr marL="0" indent="0" algn="just">
              <a:buNone/>
            </a:pPr>
            <a:r>
              <a:rPr lang="pl-PL" dirty="0" err="1"/>
              <a:t>Candidates</a:t>
            </a:r>
            <a:r>
              <a:rPr lang="pl-PL" dirty="0"/>
              <a:t> </a:t>
            </a:r>
            <a:r>
              <a:rPr lang="pl-PL" dirty="0" err="1"/>
              <a:t>are</a:t>
            </a:r>
            <a:r>
              <a:rPr lang="pl-PL" dirty="0"/>
              <a:t> </a:t>
            </a:r>
            <a:r>
              <a:rPr lang="pl-PL" dirty="0" err="1"/>
              <a:t>ranked</a:t>
            </a:r>
            <a:r>
              <a:rPr lang="pl-PL" dirty="0"/>
              <a:t> with </a:t>
            </a:r>
            <a:r>
              <a:rPr lang="pl-PL" dirty="0" err="1"/>
              <a:t>following</a:t>
            </a:r>
            <a:r>
              <a:rPr lang="pl-PL" dirty="0"/>
              <a:t> </a:t>
            </a:r>
            <a:r>
              <a:rPr lang="pl-PL" dirty="0" err="1"/>
              <a:t>rule</a:t>
            </a:r>
            <a:r>
              <a:rPr lang="pl-PL" dirty="0"/>
              <a:t>:</a:t>
            </a:r>
          </a:p>
          <a:p>
            <a:pPr marL="0" indent="0" algn="ctr">
              <a:buNone/>
            </a:pPr>
            <a:r>
              <a:rPr lang="pl-PL" dirty="0"/>
              <a:t>host &gt; </a:t>
            </a:r>
            <a:r>
              <a:rPr lang="pl-PL" dirty="0" err="1"/>
              <a:t>srflx</a:t>
            </a:r>
            <a:r>
              <a:rPr lang="pl-PL" dirty="0"/>
              <a:t>/</a:t>
            </a:r>
            <a:r>
              <a:rPr lang="pl-PL" dirty="0" err="1"/>
              <a:t>prflx</a:t>
            </a:r>
            <a:r>
              <a:rPr lang="pl-PL" dirty="0"/>
              <a:t> &gt; </a:t>
            </a:r>
            <a:r>
              <a:rPr lang="pl-PL" dirty="0" err="1"/>
              <a:t>relay</a:t>
            </a:r>
            <a:br>
              <a:rPr lang="pl-PL" dirty="0"/>
            </a:br>
            <a:r>
              <a:rPr lang="pl-PL" dirty="0"/>
              <a:t>UDP &gt; TCP</a:t>
            </a:r>
          </a:p>
          <a:p>
            <a:pPr marL="0" indent="0" algn="just">
              <a:buNone/>
            </a:pPr>
            <a:endParaRPr lang="pl-PL" dirty="0"/>
          </a:p>
          <a:p>
            <a:pPr marL="0" indent="0" algn="just">
              <a:buNone/>
            </a:pPr>
            <a:r>
              <a:rPr lang="en-GB" dirty="0"/>
              <a:t>To speed up connection </a:t>
            </a:r>
            <a:r>
              <a:rPr lang="en-GB" dirty="0" err="1"/>
              <a:t>startup</a:t>
            </a:r>
            <a:r>
              <a:rPr lang="en-GB" dirty="0"/>
              <a:t>, the ICE discovery phase can be tuned by </a:t>
            </a:r>
            <a:r>
              <a:rPr lang="en-GB" b="1" dirty="0"/>
              <a:t>Trickle Policy</a:t>
            </a:r>
            <a:r>
              <a:rPr lang="en-GB" dirty="0"/>
              <a:t>. It allows configuring WebRTC agents to not wait for all possible candidates, but send them one after one, without blocking calls.</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532656986"/>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Demo</a:t>
            </a:r>
            <a:endParaRPr lang="en-GB" dirty="0">
              <a:solidFill>
                <a:schemeClr val="tx1"/>
              </a:solidFill>
            </a:endParaRPr>
          </a:p>
        </p:txBody>
      </p:sp>
      <p:sp>
        <p:nvSpPr>
          <p:cNvPr id="3" name="Symbol zastępczy zawartości 2" descr="via">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algn="just">
              <a:buFont typeface="Wingdings" panose="05000000000000000000" pitchFamily="2" charset="2"/>
              <a:buChar char="v"/>
            </a:pPr>
            <a:r>
              <a:rPr lang="en-GB" dirty="0"/>
              <a:t>The demo is based on the </a:t>
            </a:r>
            <a:r>
              <a:rPr lang="en-GB" b="1" dirty="0"/>
              <a:t>ASP.NET</a:t>
            </a:r>
            <a:r>
              <a:rPr lang="en-GB" dirty="0"/>
              <a:t> application running on </a:t>
            </a:r>
            <a:r>
              <a:rPr lang="en-GB" b="1" dirty="0"/>
              <a:t>.NET 6</a:t>
            </a:r>
            <a:endParaRPr lang="pl-PL" b="1" dirty="0"/>
          </a:p>
          <a:p>
            <a:pPr algn="just">
              <a:buFont typeface="Wingdings" panose="05000000000000000000" pitchFamily="2" charset="2"/>
              <a:buChar char="v"/>
            </a:pPr>
            <a:r>
              <a:rPr lang="en-GB" dirty="0"/>
              <a:t>It allows creating of a </a:t>
            </a:r>
            <a:r>
              <a:rPr lang="en-GB" b="1" dirty="0"/>
              <a:t>virtual room</a:t>
            </a:r>
            <a:r>
              <a:rPr lang="en-GB" dirty="0"/>
              <a:t>, joining with a peer</a:t>
            </a:r>
            <a:endParaRPr lang="pl-PL" dirty="0"/>
          </a:p>
          <a:p>
            <a:pPr algn="just">
              <a:buFont typeface="Wingdings" panose="05000000000000000000" pitchFamily="2" charset="2"/>
              <a:buChar char="v"/>
            </a:pPr>
            <a:r>
              <a:rPr lang="en-GB" dirty="0"/>
              <a:t>When any other peer joins the same room, P2P audio-video conference starts automatically</a:t>
            </a:r>
            <a:endParaRPr lang="pl-PL" dirty="0"/>
          </a:p>
          <a:p>
            <a:pPr algn="just">
              <a:buFont typeface="Wingdings" panose="05000000000000000000" pitchFamily="2" charset="2"/>
              <a:buChar char="v"/>
            </a:pPr>
            <a:r>
              <a:rPr lang="en-GB" dirty="0"/>
              <a:t>Frontend code is defined in </a:t>
            </a:r>
            <a:r>
              <a:rPr lang="en-GB" b="1" dirty="0"/>
              <a:t>chat.js</a:t>
            </a:r>
            <a:endParaRPr lang="pl-PL" b="1" dirty="0"/>
          </a:p>
          <a:p>
            <a:pPr algn="just">
              <a:buFont typeface="Wingdings" panose="05000000000000000000" pitchFamily="2" charset="2"/>
              <a:buChar char="v"/>
            </a:pPr>
            <a:r>
              <a:rPr lang="en-GB" dirty="0"/>
              <a:t>All required </a:t>
            </a:r>
            <a:r>
              <a:rPr lang="en-GB" dirty="0" err="1"/>
              <a:t>signaling</a:t>
            </a:r>
            <a:r>
              <a:rPr lang="en-GB" dirty="0"/>
              <a:t> is written in </a:t>
            </a:r>
            <a:r>
              <a:rPr lang="en-GB" b="1" dirty="0" err="1"/>
              <a:t>Signal.R</a:t>
            </a:r>
            <a:r>
              <a:rPr lang="en-GB" b="1" dirty="0"/>
              <a:t>. </a:t>
            </a:r>
            <a:endParaRPr lang="pl-PL" b="1" dirty="0"/>
          </a:p>
          <a:p>
            <a:pPr algn="just">
              <a:buFont typeface="Wingdings" panose="05000000000000000000" pitchFamily="2" charset="2"/>
              <a:buChar char="v"/>
            </a:pPr>
            <a:r>
              <a:rPr lang="en-GB" dirty="0"/>
              <a:t>All </a:t>
            </a:r>
            <a:r>
              <a:rPr lang="pl-PL" dirty="0" err="1"/>
              <a:t>signalling</a:t>
            </a:r>
            <a:r>
              <a:rPr lang="pl-PL" dirty="0"/>
              <a:t> </a:t>
            </a:r>
            <a:r>
              <a:rPr lang="en-GB" dirty="0"/>
              <a:t>messages are logged to the console, so we can see WebRTC offers, remote responses and dynamic lists of candidates</a:t>
            </a:r>
            <a:endParaRPr lang="pl-PL" dirty="0"/>
          </a:p>
          <a:p>
            <a:pPr algn="just">
              <a:buFont typeface="Wingdings" panose="05000000000000000000" pitchFamily="2" charset="2"/>
              <a:buChar char="v"/>
            </a:pPr>
            <a:r>
              <a:rPr lang="en-GB" dirty="0"/>
              <a:t>To simplify the demo, it uses only a free STUN server from Google</a:t>
            </a:r>
            <a:endParaRPr lang="pl-PL" dirty="0"/>
          </a:p>
          <a:p>
            <a:pPr marL="0" indent="0" algn="ctr">
              <a:buNone/>
            </a:pPr>
            <a:r>
              <a:rPr lang="pl-PL" dirty="0">
                <a:hlinkClick r:id="rId2"/>
              </a:rPr>
              <a:t>https://github.com/lukasz-pyrzyk/webrtc-dotnet</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342831011"/>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pic>
        <p:nvPicPr>
          <p:cNvPr id="2" name="Obraz 1">
            <a:extLst>
              <a:ext uri="{FF2B5EF4-FFF2-40B4-BE49-F238E27FC236}">
                <a16:creationId xmlns:a16="http://schemas.microsoft.com/office/drawing/2014/main" id="{0359DB5F-2588-4CC9-8BB1-FAB853012F43}"/>
              </a:ext>
            </a:extLst>
          </p:cNvPr>
          <p:cNvPicPr>
            <a:picLocks noChangeAspect="1"/>
          </p:cNvPicPr>
          <p:nvPr/>
        </p:nvPicPr>
        <p:blipFill>
          <a:blip r:embed="rId2"/>
          <a:stretch>
            <a:fillRect/>
          </a:stretch>
        </p:blipFill>
        <p:spPr>
          <a:xfrm>
            <a:off x="1512988" y="-75124"/>
            <a:ext cx="9166024" cy="6382792"/>
          </a:xfrm>
          <a:prstGeom prst="rect">
            <a:avLst/>
          </a:prstGeom>
        </p:spPr>
      </p:pic>
    </p:spTree>
    <p:extLst>
      <p:ext uri="{BB962C8B-B14F-4D97-AF65-F5344CB8AC3E}">
        <p14:creationId xmlns:p14="http://schemas.microsoft.com/office/powerpoint/2010/main" val="3611785020"/>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pic>
        <p:nvPicPr>
          <p:cNvPr id="3" name="Obraz 2">
            <a:extLst>
              <a:ext uri="{FF2B5EF4-FFF2-40B4-BE49-F238E27FC236}">
                <a16:creationId xmlns:a16="http://schemas.microsoft.com/office/drawing/2014/main" id="{0CE99310-B7E7-489E-BAB9-93CA832C147A}"/>
              </a:ext>
            </a:extLst>
          </p:cNvPr>
          <p:cNvPicPr>
            <a:picLocks noChangeAspect="1"/>
          </p:cNvPicPr>
          <p:nvPr/>
        </p:nvPicPr>
        <p:blipFill>
          <a:blip r:embed="rId2"/>
          <a:stretch>
            <a:fillRect/>
          </a:stretch>
        </p:blipFill>
        <p:spPr>
          <a:xfrm>
            <a:off x="0" y="-1107346"/>
            <a:ext cx="14368043" cy="7466201"/>
          </a:xfrm>
          <a:prstGeom prst="rect">
            <a:avLst/>
          </a:prstGeom>
        </p:spPr>
      </p:pic>
    </p:spTree>
    <p:extLst>
      <p:ext uri="{BB962C8B-B14F-4D97-AF65-F5344CB8AC3E}">
        <p14:creationId xmlns:p14="http://schemas.microsoft.com/office/powerpoint/2010/main" val="3858004625"/>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pic>
        <p:nvPicPr>
          <p:cNvPr id="9" name="Obraz 8">
            <a:extLst>
              <a:ext uri="{FF2B5EF4-FFF2-40B4-BE49-F238E27FC236}">
                <a16:creationId xmlns:a16="http://schemas.microsoft.com/office/drawing/2014/main" id="{C08FFF9A-E5E8-4E23-9D94-FC693933C6AC}"/>
              </a:ext>
            </a:extLst>
          </p:cNvPr>
          <p:cNvPicPr>
            <a:picLocks noChangeAspect="1"/>
          </p:cNvPicPr>
          <p:nvPr/>
        </p:nvPicPr>
        <p:blipFill>
          <a:blip r:embed="rId2"/>
          <a:stretch>
            <a:fillRect/>
          </a:stretch>
        </p:blipFill>
        <p:spPr>
          <a:xfrm>
            <a:off x="0" y="0"/>
            <a:ext cx="12335256" cy="6938582"/>
          </a:xfrm>
          <a:prstGeom prst="rect">
            <a:avLst/>
          </a:prstGeom>
        </p:spPr>
      </p:pic>
    </p:spTree>
    <p:extLst>
      <p:ext uri="{BB962C8B-B14F-4D97-AF65-F5344CB8AC3E}">
        <p14:creationId xmlns:p14="http://schemas.microsoft.com/office/powerpoint/2010/main" val="381478683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339528C3-1ED1-4782-BB0C-4673F94D94CF}"/>
              </a:ext>
            </a:extLst>
          </p:cNvPr>
          <p:cNvSpPr>
            <a:spLocks noGrp="1"/>
          </p:cNvSpPr>
          <p:nvPr>
            <p:ph type="title"/>
          </p:nvPr>
        </p:nvSpPr>
        <p:spPr/>
        <p:txBody>
          <a:bodyPr/>
          <a:lstStyle/>
          <a:p>
            <a:r>
              <a:rPr lang="pl-PL" dirty="0"/>
              <a:t>Enterprise </a:t>
            </a:r>
            <a:r>
              <a:rPr lang="pl-PL" dirty="0" err="1"/>
              <a:t>solutions</a:t>
            </a:r>
            <a:endParaRPr lang="en-GB" dirty="0"/>
          </a:p>
        </p:txBody>
      </p:sp>
      <p:sp>
        <p:nvSpPr>
          <p:cNvPr id="3" name="Symbol zastępczy zawartości 2">
            <a:extLst>
              <a:ext uri="{FF2B5EF4-FFF2-40B4-BE49-F238E27FC236}">
                <a16:creationId xmlns:a16="http://schemas.microsoft.com/office/drawing/2014/main" id="{E5538711-BFA6-4BB7-9335-6E09415C0F42}"/>
              </a:ext>
            </a:extLst>
          </p:cNvPr>
          <p:cNvSpPr>
            <a:spLocks noGrp="1"/>
          </p:cNvSpPr>
          <p:nvPr>
            <p:ph idx="1"/>
          </p:nvPr>
        </p:nvSpPr>
        <p:spPr/>
        <p:txBody>
          <a:bodyPr>
            <a:normAutofit/>
          </a:bodyPr>
          <a:lstStyle/>
          <a:p>
            <a:pPr algn="just"/>
            <a:r>
              <a:rPr lang="en-GB" dirty="0"/>
              <a:t>Writing raw WebRTC code and maintaining a dedicated </a:t>
            </a:r>
            <a:r>
              <a:rPr lang="en-GB" dirty="0" err="1"/>
              <a:t>Signaling</a:t>
            </a:r>
            <a:r>
              <a:rPr lang="en-GB" dirty="0"/>
              <a:t> is quite difficult. We have a lot of edge cases that need to be solved. </a:t>
            </a:r>
            <a:endParaRPr lang="pl-PL" dirty="0"/>
          </a:p>
          <a:p>
            <a:pPr algn="just"/>
            <a:r>
              <a:rPr lang="en-GB" dirty="0"/>
              <a:t>Because of that, on the market, few enterprise solutions offer plug &amp; play experience for the developers. In most of the scenarios, a similar API is available for mobile/desktop/web ends and </a:t>
            </a:r>
            <a:r>
              <a:rPr lang="en-GB" dirty="0" err="1"/>
              <a:t>Signaling</a:t>
            </a:r>
            <a:r>
              <a:rPr lang="en-GB" dirty="0"/>
              <a:t> is based automatically by the provider. </a:t>
            </a:r>
            <a:endParaRPr lang="pl-PL" dirty="0"/>
          </a:p>
          <a:p>
            <a:pPr algn="just"/>
            <a:r>
              <a:rPr lang="en-GB" dirty="0"/>
              <a:t>If you want to find more, search for </a:t>
            </a:r>
            <a:r>
              <a:rPr lang="en-GB" b="1" dirty="0"/>
              <a:t>Twilio Voice/Video SDK</a:t>
            </a:r>
            <a:r>
              <a:rPr lang="en-GB" dirty="0"/>
              <a:t>, </a:t>
            </a:r>
            <a:r>
              <a:rPr lang="en-GB" b="1" dirty="0" err="1"/>
              <a:t>LiveSwitch</a:t>
            </a:r>
            <a:r>
              <a:rPr lang="en-GB" b="1" dirty="0"/>
              <a:t> SDK</a:t>
            </a:r>
            <a:r>
              <a:rPr lang="en-GB" dirty="0"/>
              <a:t> or </a:t>
            </a:r>
            <a:r>
              <a:rPr lang="en-GB" b="1" dirty="0"/>
              <a:t>Amazon Kinesis SDK</a:t>
            </a:r>
            <a:r>
              <a:rPr lang="en-GB" dirty="0"/>
              <a:t>. </a:t>
            </a:r>
            <a:endParaRPr lang="pl-PL" dirty="0"/>
          </a:p>
        </p:txBody>
      </p:sp>
      <p:sp>
        <p:nvSpPr>
          <p:cNvPr id="4" name="Prostokąt 3">
            <a:extLst>
              <a:ext uri="{FF2B5EF4-FFF2-40B4-BE49-F238E27FC236}">
                <a16:creationId xmlns:a16="http://schemas.microsoft.com/office/drawing/2014/main" id="{5E5D71FD-D352-4E89-85D0-0C9754A57E8F}"/>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312537353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339528C3-1ED1-4782-BB0C-4673F94D94CF}"/>
              </a:ext>
            </a:extLst>
          </p:cNvPr>
          <p:cNvSpPr>
            <a:spLocks noGrp="1"/>
          </p:cNvSpPr>
          <p:nvPr>
            <p:ph type="title"/>
          </p:nvPr>
        </p:nvSpPr>
        <p:spPr/>
        <p:txBody>
          <a:bodyPr/>
          <a:lstStyle/>
          <a:p>
            <a:r>
              <a:rPr lang="pl-PL" dirty="0"/>
              <a:t>War story 1 – Same </a:t>
            </a:r>
            <a:r>
              <a:rPr lang="pl-PL" dirty="0" err="1"/>
              <a:t>servers</a:t>
            </a:r>
            <a:endParaRPr lang="en-GB" dirty="0"/>
          </a:p>
        </p:txBody>
      </p:sp>
      <p:sp>
        <p:nvSpPr>
          <p:cNvPr id="3" name="Symbol zastępczy zawartości 2">
            <a:extLst>
              <a:ext uri="{FF2B5EF4-FFF2-40B4-BE49-F238E27FC236}">
                <a16:creationId xmlns:a16="http://schemas.microsoft.com/office/drawing/2014/main" id="{E5538711-BFA6-4BB7-9335-6E09415C0F42}"/>
              </a:ext>
            </a:extLst>
          </p:cNvPr>
          <p:cNvSpPr>
            <a:spLocks noGrp="1"/>
          </p:cNvSpPr>
          <p:nvPr>
            <p:ph idx="1"/>
          </p:nvPr>
        </p:nvSpPr>
        <p:spPr/>
        <p:txBody>
          <a:bodyPr>
            <a:normAutofit fontScale="92500" lnSpcReduction="20000"/>
          </a:bodyPr>
          <a:lstStyle/>
          <a:p>
            <a:pPr algn="just"/>
            <a:r>
              <a:rPr lang="pl-PL" dirty="0" err="1"/>
              <a:t>Because</a:t>
            </a:r>
            <a:r>
              <a:rPr lang="pl-PL" dirty="0"/>
              <a:t> of the </a:t>
            </a:r>
            <a:r>
              <a:rPr lang="pl-PL" dirty="0" err="1"/>
              <a:t>legacy</a:t>
            </a:r>
            <a:r>
              <a:rPr lang="pl-PL" dirty="0"/>
              <a:t> </a:t>
            </a:r>
            <a:r>
              <a:rPr lang="pl-PL" dirty="0" err="1"/>
              <a:t>implementation</a:t>
            </a:r>
            <a:r>
              <a:rPr lang="pl-PL" dirty="0"/>
              <a:t> of the </a:t>
            </a:r>
            <a:r>
              <a:rPr lang="pl-PL" dirty="0" err="1"/>
              <a:t>previous</a:t>
            </a:r>
            <a:r>
              <a:rPr lang="pl-PL" dirty="0"/>
              <a:t> audio-video </a:t>
            </a:r>
            <a:r>
              <a:rPr lang="pl-PL" dirty="0" err="1"/>
              <a:t>call</a:t>
            </a:r>
            <a:r>
              <a:rPr lang="pl-PL" dirty="0"/>
              <a:t> management, </a:t>
            </a:r>
            <a:r>
              <a:rPr lang="pl-PL" dirty="0" err="1">
                <a:solidFill>
                  <a:schemeClr val="accent1"/>
                </a:solidFill>
              </a:rPr>
              <a:t>it</a:t>
            </a:r>
            <a:r>
              <a:rPr lang="pl-PL" dirty="0">
                <a:solidFill>
                  <a:schemeClr val="accent1"/>
                </a:solidFill>
              </a:rPr>
              <a:t> was </a:t>
            </a:r>
            <a:r>
              <a:rPr lang="pl-PL" dirty="0" err="1">
                <a:solidFill>
                  <a:schemeClr val="accent1"/>
                </a:solidFill>
              </a:rPr>
              <a:t>decided</a:t>
            </a:r>
            <a:r>
              <a:rPr lang="pl-PL" dirty="0">
                <a:solidFill>
                  <a:schemeClr val="accent1"/>
                </a:solidFill>
              </a:rPr>
              <a:t> </a:t>
            </a:r>
            <a:r>
              <a:rPr lang="pl-PL" dirty="0" err="1">
                <a:solidFill>
                  <a:schemeClr val="accent1"/>
                </a:solidFill>
              </a:rPr>
              <a:t>that</a:t>
            </a:r>
            <a:r>
              <a:rPr lang="pl-PL" dirty="0">
                <a:solidFill>
                  <a:schemeClr val="accent1"/>
                </a:solidFill>
              </a:rPr>
              <a:t> </a:t>
            </a:r>
            <a:r>
              <a:rPr lang="pl-PL" dirty="0" err="1">
                <a:solidFill>
                  <a:schemeClr val="accent1"/>
                </a:solidFill>
              </a:rPr>
              <a:t>both</a:t>
            </a:r>
            <a:r>
              <a:rPr lang="pl-PL" dirty="0">
                <a:solidFill>
                  <a:schemeClr val="accent1"/>
                </a:solidFill>
              </a:rPr>
              <a:t> </a:t>
            </a:r>
            <a:r>
              <a:rPr lang="pl-PL" dirty="0" err="1">
                <a:solidFill>
                  <a:schemeClr val="accent1"/>
                </a:solidFill>
              </a:rPr>
              <a:t>peers</a:t>
            </a:r>
            <a:r>
              <a:rPr lang="pl-PL" dirty="0">
                <a:solidFill>
                  <a:schemeClr val="accent1"/>
                </a:solidFill>
              </a:rPr>
              <a:t> </a:t>
            </a:r>
            <a:r>
              <a:rPr lang="pl-PL" dirty="0" err="1">
                <a:solidFill>
                  <a:schemeClr val="accent1"/>
                </a:solidFill>
              </a:rPr>
              <a:t>should</a:t>
            </a:r>
            <a:r>
              <a:rPr lang="pl-PL" dirty="0">
                <a:solidFill>
                  <a:schemeClr val="accent1"/>
                </a:solidFill>
              </a:rPr>
              <a:t> </a:t>
            </a:r>
            <a:r>
              <a:rPr lang="pl-PL" dirty="0" err="1">
                <a:solidFill>
                  <a:schemeClr val="accent1"/>
                </a:solidFill>
              </a:rPr>
              <a:t>use</a:t>
            </a:r>
            <a:r>
              <a:rPr lang="pl-PL" dirty="0">
                <a:solidFill>
                  <a:schemeClr val="accent1"/>
                </a:solidFill>
              </a:rPr>
              <a:t> the same ICE </a:t>
            </a:r>
            <a:r>
              <a:rPr lang="pl-PL" dirty="0" err="1">
                <a:solidFill>
                  <a:schemeClr val="accent1"/>
                </a:solidFill>
              </a:rPr>
              <a:t>servers</a:t>
            </a:r>
            <a:r>
              <a:rPr lang="pl-PL" dirty="0"/>
              <a:t>. </a:t>
            </a:r>
          </a:p>
          <a:p>
            <a:pPr algn="just"/>
            <a:r>
              <a:rPr lang="pl-PL" dirty="0"/>
              <a:t>ICE </a:t>
            </a:r>
            <a:r>
              <a:rPr lang="pl-PL" dirty="0" err="1"/>
              <a:t>servers</a:t>
            </a:r>
            <a:r>
              <a:rPr lang="pl-PL" dirty="0"/>
              <a:t> </a:t>
            </a:r>
            <a:r>
              <a:rPr lang="pl-PL" dirty="0" err="1"/>
              <a:t>were</a:t>
            </a:r>
            <a:r>
              <a:rPr lang="pl-PL" dirty="0"/>
              <a:t> </a:t>
            </a:r>
            <a:r>
              <a:rPr lang="pl-PL" dirty="0" err="1"/>
              <a:t>selected</a:t>
            </a:r>
            <a:r>
              <a:rPr lang="pl-PL" dirty="0"/>
              <a:t> </a:t>
            </a:r>
            <a:r>
              <a:rPr lang="pl-PL" dirty="0" err="1"/>
              <a:t>based</a:t>
            </a:r>
            <a:r>
              <a:rPr lang="pl-PL" dirty="0"/>
              <a:t> on the </a:t>
            </a:r>
            <a:r>
              <a:rPr lang="pl-PL" dirty="0" err="1"/>
              <a:t>location</a:t>
            </a:r>
            <a:r>
              <a:rPr lang="pl-PL" dirty="0"/>
              <a:t> of the one of </a:t>
            </a:r>
            <a:r>
              <a:rPr lang="pl-PL" dirty="0" err="1"/>
              <a:t>participants</a:t>
            </a:r>
            <a:r>
              <a:rPr lang="pl-PL" dirty="0"/>
              <a:t>. It </a:t>
            </a:r>
            <a:r>
              <a:rPr lang="pl-PL" dirty="0" err="1"/>
              <a:t>sounded</a:t>
            </a:r>
            <a:r>
              <a:rPr lang="pl-PL" dirty="0"/>
              <a:t> </a:t>
            </a:r>
            <a:r>
              <a:rPr lang="pl-PL" dirty="0" err="1"/>
              <a:t>like</a:t>
            </a:r>
            <a:r>
              <a:rPr lang="pl-PL" dirty="0"/>
              <a:t> a </a:t>
            </a:r>
            <a:r>
              <a:rPr lang="pl-PL" dirty="0" err="1"/>
              <a:t>good</a:t>
            </a:r>
            <a:r>
              <a:rPr lang="pl-PL" dirty="0"/>
              <a:t> idea to „</a:t>
            </a:r>
            <a:r>
              <a:rPr lang="pl-PL" dirty="0" err="1"/>
              <a:t>have</a:t>
            </a:r>
            <a:r>
              <a:rPr lang="pl-PL" dirty="0"/>
              <a:t>” </a:t>
            </a:r>
            <a:r>
              <a:rPr lang="pl-PL" dirty="0" err="1"/>
              <a:t>both</a:t>
            </a:r>
            <a:r>
              <a:rPr lang="pl-PL" dirty="0"/>
              <a:t> </a:t>
            </a:r>
            <a:r>
              <a:rPr lang="pl-PL" dirty="0" err="1"/>
              <a:t>participants</a:t>
            </a:r>
            <a:r>
              <a:rPr lang="pl-PL" dirty="0"/>
              <a:t> on the same </a:t>
            </a:r>
            <a:r>
              <a:rPr lang="pl-PL" dirty="0" err="1"/>
              <a:t>servers</a:t>
            </a:r>
            <a:r>
              <a:rPr lang="pl-PL" dirty="0"/>
              <a:t>, </a:t>
            </a:r>
            <a:r>
              <a:rPr lang="pl-PL" dirty="0" err="1"/>
              <a:t>however</a:t>
            </a:r>
            <a:r>
              <a:rPr lang="pl-PL" dirty="0"/>
              <a:t>…</a:t>
            </a:r>
          </a:p>
          <a:p>
            <a:pPr algn="just">
              <a:buFont typeface="Wingdings" panose="05000000000000000000" pitchFamily="2" charset="2"/>
              <a:buChar char="v"/>
            </a:pPr>
            <a:r>
              <a:rPr lang="pl-PL" dirty="0"/>
              <a:t>ICE </a:t>
            </a:r>
            <a:r>
              <a:rPr lang="pl-PL" dirty="0" err="1"/>
              <a:t>servers</a:t>
            </a:r>
            <a:r>
              <a:rPr lang="pl-PL" dirty="0"/>
              <a:t> </a:t>
            </a:r>
            <a:r>
              <a:rPr lang="pl-PL" dirty="0" err="1"/>
              <a:t>were</a:t>
            </a:r>
            <a:r>
              <a:rPr lang="pl-PL" dirty="0"/>
              <a:t> </a:t>
            </a:r>
            <a:r>
              <a:rPr lang="pl-PL" dirty="0" err="1"/>
              <a:t>hidden</a:t>
            </a:r>
            <a:r>
              <a:rPr lang="pl-PL" dirty="0"/>
              <a:t> </a:t>
            </a:r>
            <a:r>
              <a:rPr lang="pl-PL" dirty="0" err="1"/>
              <a:t>under</a:t>
            </a:r>
            <a:r>
              <a:rPr lang="pl-PL" dirty="0"/>
              <a:t> the </a:t>
            </a:r>
            <a:r>
              <a:rPr lang="pl-PL" dirty="0" err="1"/>
              <a:t>traffic</a:t>
            </a:r>
            <a:r>
              <a:rPr lang="pl-PL" dirty="0"/>
              <a:t> manager, </a:t>
            </a:r>
            <a:r>
              <a:rPr lang="pl-PL" dirty="0" err="1"/>
              <a:t>so</a:t>
            </a:r>
            <a:r>
              <a:rPr lang="pl-PL" dirty="0"/>
              <a:t> we </a:t>
            </a:r>
            <a:r>
              <a:rPr lang="pl-PL" dirty="0" err="1"/>
              <a:t>never</a:t>
            </a:r>
            <a:r>
              <a:rPr lang="pl-PL" dirty="0"/>
              <a:t> </a:t>
            </a:r>
            <a:r>
              <a:rPr lang="pl-PL" dirty="0" err="1"/>
              <a:t>knew</a:t>
            </a:r>
            <a:r>
              <a:rPr lang="pl-PL" dirty="0"/>
              <a:t> </a:t>
            </a:r>
            <a:r>
              <a:rPr lang="pl-PL" dirty="0" err="1"/>
              <a:t>if</a:t>
            </a:r>
            <a:r>
              <a:rPr lang="pl-PL" dirty="0"/>
              <a:t> </a:t>
            </a:r>
            <a:r>
              <a:rPr lang="pl-PL" dirty="0" err="1"/>
              <a:t>participants</a:t>
            </a:r>
            <a:r>
              <a:rPr lang="pl-PL" dirty="0"/>
              <a:t> „</a:t>
            </a:r>
            <a:r>
              <a:rPr lang="pl-PL" dirty="0" err="1"/>
              <a:t>are</a:t>
            </a:r>
            <a:r>
              <a:rPr lang="pl-PL" dirty="0"/>
              <a:t>” on the same </a:t>
            </a:r>
            <a:r>
              <a:rPr lang="pl-PL" dirty="0" err="1"/>
              <a:t>server</a:t>
            </a:r>
            <a:endParaRPr lang="pl-PL" dirty="0"/>
          </a:p>
          <a:p>
            <a:pPr algn="just">
              <a:buFont typeface="Wingdings" panose="05000000000000000000" pitchFamily="2" charset="2"/>
              <a:buChar char="v"/>
            </a:pPr>
            <a:r>
              <a:rPr lang="pl-PL" dirty="0" err="1"/>
              <a:t>If</a:t>
            </a:r>
            <a:r>
              <a:rPr lang="pl-PL" dirty="0"/>
              <a:t> one </a:t>
            </a:r>
            <a:r>
              <a:rPr lang="pl-PL" dirty="0" err="1"/>
              <a:t>peer</a:t>
            </a:r>
            <a:r>
              <a:rPr lang="pl-PL" dirty="0"/>
              <a:t> was </a:t>
            </a:r>
            <a:r>
              <a:rPr lang="pl-PL" dirty="0" err="1"/>
              <a:t>available</a:t>
            </a:r>
            <a:r>
              <a:rPr lang="pl-PL" dirty="0"/>
              <a:t> via </a:t>
            </a:r>
            <a:r>
              <a:rPr lang="pl-PL" dirty="0" err="1"/>
              <a:t>srflx</a:t>
            </a:r>
            <a:r>
              <a:rPr lang="pl-PL" dirty="0"/>
              <a:t> </a:t>
            </a:r>
            <a:r>
              <a:rPr lang="pl-PL" dirty="0" err="1"/>
              <a:t>candidate</a:t>
            </a:r>
            <a:r>
              <a:rPr lang="pl-PL" dirty="0"/>
              <a:t>, „</a:t>
            </a:r>
            <a:r>
              <a:rPr lang="pl-PL" dirty="0" err="1"/>
              <a:t>having</a:t>
            </a:r>
            <a:r>
              <a:rPr lang="pl-PL" dirty="0"/>
              <a:t>” </a:t>
            </a:r>
            <a:r>
              <a:rPr lang="pl-PL" dirty="0" err="1"/>
              <a:t>participants</a:t>
            </a:r>
            <a:r>
              <a:rPr lang="pl-PL" dirty="0"/>
              <a:t> on the same </a:t>
            </a:r>
            <a:r>
              <a:rPr lang="pl-PL" dirty="0" err="1"/>
              <a:t>server</a:t>
            </a:r>
            <a:r>
              <a:rPr lang="pl-PL" dirty="0"/>
              <a:t> </a:t>
            </a:r>
            <a:r>
              <a:rPr lang="pl-PL" dirty="0" err="1"/>
              <a:t>doesn’t</a:t>
            </a:r>
            <a:r>
              <a:rPr lang="pl-PL" dirty="0"/>
              <a:t> </a:t>
            </a:r>
            <a:r>
              <a:rPr lang="pl-PL" dirty="0" err="1"/>
              <a:t>matter</a:t>
            </a:r>
            <a:endParaRPr lang="pl-PL" dirty="0"/>
          </a:p>
          <a:p>
            <a:pPr algn="just">
              <a:buFont typeface="Wingdings" panose="05000000000000000000" pitchFamily="2" charset="2"/>
              <a:buChar char="v"/>
            </a:pPr>
            <a:r>
              <a:rPr lang="en-GB" dirty="0"/>
              <a:t>For the worst-case scenario (TURN to TURN) it sounded like a potential optimization, however, we learned that it is much better to allow peers to connect to their closest ICE servers instead of forcing them to connect theoretically to the same machine.</a:t>
            </a:r>
            <a:endParaRPr lang="pl-PL" dirty="0"/>
          </a:p>
          <a:p>
            <a:pPr algn="just">
              <a:buFont typeface="Wingdings" panose="05000000000000000000" pitchFamily="2" charset="2"/>
              <a:buChar char="v"/>
            </a:pPr>
            <a:r>
              <a:rPr lang="en-GB" dirty="0"/>
              <a:t>Because of that, peers in the East US use TURN </a:t>
            </a:r>
            <a:r>
              <a:rPr lang="pl-PL" dirty="0"/>
              <a:t>East</a:t>
            </a:r>
            <a:r>
              <a:rPr lang="en-GB" dirty="0"/>
              <a:t>, and peers in West US use TURN </a:t>
            </a:r>
            <a:r>
              <a:rPr lang="pl-PL" dirty="0"/>
              <a:t>West</a:t>
            </a:r>
            <a:r>
              <a:rPr lang="en-GB" dirty="0"/>
              <a:t>. Due to network </a:t>
            </a:r>
            <a:r>
              <a:rPr lang="en-GB" dirty="0" err="1"/>
              <a:t>behaviors</a:t>
            </a:r>
            <a:r>
              <a:rPr lang="en-GB" dirty="0"/>
              <a:t>, it is much faster to connect two data </a:t>
            </a:r>
            <a:r>
              <a:rPr lang="en-GB" dirty="0" err="1"/>
              <a:t>centers</a:t>
            </a:r>
            <a:r>
              <a:rPr lang="en-GB" dirty="0"/>
              <a:t> with </a:t>
            </a:r>
            <a:r>
              <a:rPr lang="pl-PL" dirty="0"/>
              <a:t>a </a:t>
            </a:r>
            <a:r>
              <a:rPr lang="en-GB" dirty="0" err="1"/>
              <a:t>fiber</a:t>
            </a:r>
            <a:r>
              <a:rPr lang="en-GB" dirty="0"/>
              <a:t> and their peers to the closest data </a:t>
            </a:r>
            <a:r>
              <a:rPr lang="en-GB" dirty="0" err="1"/>
              <a:t>center</a:t>
            </a:r>
            <a:r>
              <a:rPr lang="en-GB" dirty="0"/>
              <a:t> than force one user from the East on LTE to connect to the server on the West.</a:t>
            </a:r>
            <a:endParaRPr lang="pl-PL" dirty="0"/>
          </a:p>
        </p:txBody>
      </p:sp>
      <p:sp>
        <p:nvSpPr>
          <p:cNvPr id="4" name="Prostokąt 3">
            <a:extLst>
              <a:ext uri="{FF2B5EF4-FFF2-40B4-BE49-F238E27FC236}">
                <a16:creationId xmlns:a16="http://schemas.microsoft.com/office/drawing/2014/main" id="{5E5D71FD-D352-4E89-85D0-0C9754A57E8F}"/>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203791886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339528C3-1ED1-4782-BB0C-4673F94D94CF}"/>
              </a:ext>
            </a:extLst>
          </p:cNvPr>
          <p:cNvSpPr>
            <a:spLocks noGrp="1"/>
          </p:cNvSpPr>
          <p:nvPr>
            <p:ph type="title"/>
          </p:nvPr>
        </p:nvSpPr>
        <p:spPr/>
        <p:txBody>
          <a:bodyPr/>
          <a:lstStyle/>
          <a:p>
            <a:r>
              <a:rPr lang="pl-PL" dirty="0"/>
              <a:t>War story 2 – DNS of the </a:t>
            </a:r>
            <a:r>
              <a:rPr lang="pl-PL" dirty="0" err="1"/>
              <a:t>servers</a:t>
            </a:r>
            <a:endParaRPr lang="en-GB" dirty="0"/>
          </a:p>
        </p:txBody>
      </p:sp>
      <p:sp>
        <p:nvSpPr>
          <p:cNvPr id="3" name="Symbol zastępczy zawartości 2">
            <a:extLst>
              <a:ext uri="{FF2B5EF4-FFF2-40B4-BE49-F238E27FC236}">
                <a16:creationId xmlns:a16="http://schemas.microsoft.com/office/drawing/2014/main" id="{E5538711-BFA6-4BB7-9335-6E09415C0F42}"/>
              </a:ext>
            </a:extLst>
          </p:cNvPr>
          <p:cNvSpPr>
            <a:spLocks noGrp="1"/>
          </p:cNvSpPr>
          <p:nvPr>
            <p:ph idx="1"/>
          </p:nvPr>
        </p:nvSpPr>
        <p:spPr/>
        <p:txBody>
          <a:bodyPr>
            <a:normAutofit fontScale="85000" lnSpcReduction="20000"/>
          </a:bodyPr>
          <a:lstStyle/>
          <a:p>
            <a:pPr algn="just"/>
            <a:r>
              <a:rPr lang="en-GB" dirty="0"/>
              <a:t>Because of the legacy integration with one of the many ICE providers, </a:t>
            </a:r>
            <a:r>
              <a:rPr lang="en-GB" dirty="0">
                <a:solidFill>
                  <a:schemeClr val="accent1"/>
                </a:solidFill>
              </a:rPr>
              <a:t>our code was manually selecting the best data </a:t>
            </a:r>
            <a:r>
              <a:rPr lang="en-GB" dirty="0" err="1">
                <a:solidFill>
                  <a:schemeClr val="accent1"/>
                </a:solidFill>
              </a:rPr>
              <a:t>center</a:t>
            </a:r>
            <a:r>
              <a:rPr lang="en-GB" dirty="0">
                <a:solidFill>
                  <a:schemeClr val="accent1"/>
                </a:solidFill>
              </a:rPr>
              <a:t> of the Ice Provider.</a:t>
            </a:r>
          </a:p>
          <a:p>
            <a:pPr algn="just"/>
            <a:r>
              <a:rPr lang="en-GB" dirty="0"/>
              <a:t>For example, when discovered with app configuration that the peer is from Germany, we manually selected servers located in Germany, for example, </a:t>
            </a:r>
            <a:r>
              <a:rPr lang="en-GB" b="1" dirty="0"/>
              <a:t>de1.iceprovider.com.</a:t>
            </a:r>
            <a:endParaRPr lang="en-GB" dirty="0"/>
          </a:p>
          <a:p>
            <a:pPr algn="just"/>
            <a:r>
              <a:rPr lang="en-GB" dirty="0"/>
              <a:t>After some time we added a second ICE provider and made it primary, so the previous one became a </a:t>
            </a:r>
            <a:r>
              <a:rPr lang="en-GB" dirty="0" err="1"/>
              <a:t>fallback</a:t>
            </a:r>
            <a:r>
              <a:rPr lang="en-GB" dirty="0"/>
              <a:t>. However, the region selection was reimplemented as well.</a:t>
            </a:r>
          </a:p>
          <a:p>
            <a:pPr algn="just"/>
            <a:r>
              <a:rPr lang="en-GB" dirty="0"/>
              <a:t>During our R&amp;D round, we discovered that the new ICE Provider has </a:t>
            </a:r>
            <a:r>
              <a:rPr lang="en-GB" dirty="0">
                <a:solidFill>
                  <a:schemeClr val="accent1"/>
                </a:solidFill>
              </a:rPr>
              <a:t>an internal geo-specific load</a:t>
            </a:r>
            <a:r>
              <a:rPr lang="en-GB" dirty="0"/>
              <a:t> </a:t>
            </a:r>
            <a:r>
              <a:rPr lang="en-GB" dirty="0">
                <a:solidFill>
                  <a:schemeClr val="accent1"/>
                </a:solidFill>
              </a:rPr>
              <a:t>balancer</a:t>
            </a:r>
            <a:r>
              <a:rPr lang="en-GB" dirty="0"/>
              <a:t> located on </a:t>
            </a:r>
            <a:r>
              <a:rPr lang="en-GB" b="1" dirty="0"/>
              <a:t>global.iceprovider.org</a:t>
            </a:r>
            <a:r>
              <a:rPr lang="en-GB" dirty="0"/>
              <a:t>, so our manual mapping is:</a:t>
            </a:r>
          </a:p>
          <a:p>
            <a:pPr algn="just">
              <a:buFont typeface="Wingdings" panose="05000000000000000000" pitchFamily="2" charset="2"/>
              <a:buChar char="v"/>
            </a:pPr>
            <a:r>
              <a:rPr lang="pl-PL" dirty="0" err="1"/>
              <a:t>Redundant</a:t>
            </a:r>
            <a:r>
              <a:rPr lang="pl-PL" dirty="0"/>
              <a:t>, </a:t>
            </a:r>
            <a:r>
              <a:rPr lang="pl-PL" dirty="0" err="1"/>
              <a:t>because</a:t>
            </a:r>
            <a:r>
              <a:rPr lang="pl-PL" dirty="0"/>
              <a:t> </a:t>
            </a:r>
            <a:r>
              <a:rPr lang="pl-PL" dirty="0" err="1"/>
              <a:t>each</a:t>
            </a:r>
            <a:r>
              <a:rPr lang="pl-PL" dirty="0"/>
              <a:t> </a:t>
            </a:r>
            <a:r>
              <a:rPr lang="pl-PL" dirty="0" err="1"/>
              <a:t>peer</a:t>
            </a:r>
            <a:r>
              <a:rPr lang="pl-PL" dirty="0"/>
              <a:t> </a:t>
            </a:r>
            <a:r>
              <a:rPr lang="pl-PL" dirty="0" err="1"/>
              <a:t>can</a:t>
            </a:r>
            <a:r>
              <a:rPr lang="pl-PL" dirty="0"/>
              <a:t> </a:t>
            </a:r>
            <a:r>
              <a:rPr lang="pl-PL" dirty="0" err="1"/>
              <a:t>manually</a:t>
            </a:r>
            <a:r>
              <a:rPr lang="pl-PL" dirty="0"/>
              <a:t> </a:t>
            </a:r>
            <a:r>
              <a:rPr lang="pl-PL" dirty="0" err="1"/>
              <a:t>resolve</a:t>
            </a:r>
            <a:r>
              <a:rPr lang="pl-PL" dirty="0"/>
              <a:t> </a:t>
            </a:r>
            <a:r>
              <a:rPr lang="pl-PL" b="1" dirty="0"/>
              <a:t>global.iceprovider.org </a:t>
            </a:r>
            <a:r>
              <a:rPr lang="pl-PL" dirty="0"/>
              <a:t>to the </a:t>
            </a:r>
            <a:r>
              <a:rPr lang="pl-PL" dirty="0" err="1"/>
              <a:t>closest</a:t>
            </a:r>
            <a:r>
              <a:rPr lang="pl-PL" dirty="0"/>
              <a:t> data </a:t>
            </a:r>
            <a:r>
              <a:rPr lang="pl-PL" dirty="0" err="1"/>
              <a:t>center</a:t>
            </a:r>
            <a:r>
              <a:rPr lang="pl-PL" dirty="0"/>
              <a:t> (</a:t>
            </a:r>
            <a:r>
              <a:rPr lang="pl-PL" dirty="0" err="1"/>
              <a:t>you</a:t>
            </a:r>
            <a:r>
              <a:rPr lang="pl-PL" dirty="0"/>
              <a:t> </a:t>
            </a:r>
            <a:r>
              <a:rPr lang="pl-PL" dirty="0" err="1"/>
              <a:t>can</a:t>
            </a:r>
            <a:r>
              <a:rPr lang="pl-PL" dirty="0"/>
              <a:t> </a:t>
            </a:r>
            <a:r>
              <a:rPr lang="pl-PL" dirty="0" err="1"/>
              <a:t>check</a:t>
            </a:r>
            <a:r>
              <a:rPr lang="pl-PL" dirty="0"/>
              <a:t> </a:t>
            </a:r>
            <a:r>
              <a:rPr lang="pl-PL" dirty="0" err="1"/>
              <a:t>it</a:t>
            </a:r>
            <a:r>
              <a:rPr lang="pl-PL" dirty="0"/>
              <a:t> for </a:t>
            </a:r>
            <a:r>
              <a:rPr lang="pl-PL" dirty="0" err="1"/>
              <a:t>example</a:t>
            </a:r>
            <a:r>
              <a:rPr lang="pl-PL" dirty="0"/>
              <a:t> with </a:t>
            </a:r>
            <a:r>
              <a:rPr lang="pl-PL" dirty="0" err="1"/>
              <a:t>nslookup</a:t>
            </a:r>
            <a:r>
              <a:rPr lang="pl-PL" dirty="0"/>
              <a:t> </a:t>
            </a:r>
            <a:r>
              <a:rPr lang="pl-PL" dirty="0" err="1"/>
              <a:t>command</a:t>
            </a:r>
            <a:r>
              <a:rPr lang="pl-PL" dirty="0"/>
              <a:t>)</a:t>
            </a:r>
          </a:p>
          <a:p>
            <a:pPr algn="just">
              <a:buFont typeface="Wingdings" panose="05000000000000000000" pitchFamily="2" charset="2"/>
              <a:buChar char="v"/>
            </a:pPr>
            <a:r>
              <a:rPr lang="pl-PL" dirty="0"/>
              <a:t>Less </a:t>
            </a:r>
            <a:r>
              <a:rPr lang="pl-PL" dirty="0" err="1"/>
              <a:t>accurate</a:t>
            </a:r>
            <a:r>
              <a:rPr lang="pl-PL" dirty="0"/>
              <a:t>, </a:t>
            </a:r>
            <a:r>
              <a:rPr lang="pl-PL" dirty="0" err="1"/>
              <a:t>because</a:t>
            </a:r>
            <a:r>
              <a:rPr lang="pl-PL" dirty="0"/>
              <a:t> </a:t>
            </a:r>
            <a:r>
              <a:rPr lang="pl-PL" dirty="0" err="1"/>
              <a:t>our</a:t>
            </a:r>
            <a:r>
              <a:rPr lang="pl-PL" dirty="0"/>
              <a:t> </a:t>
            </a:r>
            <a:r>
              <a:rPr lang="pl-PL" dirty="0" err="1"/>
              <a:t>location</a:t>
            </a:r>
            <a:r>
              <a:rPr lang="pl-PL" dirty="0"/>
              <a:t> </a:t>
            </a:r>
            <a:r>
              <a:rPr lang="pl-PL" dirty="0" err="1"/>
              <a:t>setting</a:t>
            </a:r>
            <a:r>
              <a:rPr lang="pl-PL" dirty="0"/>
              <a:t> was set </a:t>
            </a:r>
            <a:r>
              <a:rPr lang="pl-PL" dirty="0" err="1"/>
              <a:t>during</a:t>
            </a:r>
            <a:r>
              <a:rPr lang="pl-PL" dirty="0"/>
              <a:t> the </a:t>
            </a:r>
            <a:r>
              <a:rPr lang="pl-PL" dirty="0" err="1"/>
              <a:t>installation</a:t>
            </a:r>
            <a:r>
              <a:rPr lang="pl-PL" dirty="0"/>
              <a:t> and </a:t>
            </a:r>
            <a:r>
              <a:rPr lang="pl-PL" dirty="0" err="1"/>
              <a:t>it</a:t>
            </a:r>
            <a:r>
              <a:rPr lang="pl-PL" dirty="0"/>
              <a:t> </a:t>
            </a:r>
            <a:r>
              <a:rPr lang="pl-PL" dirty="0" err="1"/>
              <a:t>doesn’t</a:t>
            </a:r>
            <a:r>
              <a:rPr lang="pl-PL" dirty="0"/>
              <a:t> </a:t>
            </a:r>
            <a:r>
              <a:rPr lang="pl-PL" dirty="0" err="1"/>
              <a:t>exactly</a:t>
            </a:r>
            <a:r>
              <a:rPr lang="pl-PL" dirty="0"/>
              <a:t> </a:t>
            </a:r>
            <a:r>
              <a:rPr lang="pl-PL" dirty="0" err="1"/>
              <a:t>mean</a:t>
            </a:r>
            <a:r>
              <a:rPr lang="pl-PL" dirty="0"/>
              <a:t> </a:t>
            </a:r>
            <a:r>
              <a:rPr lang="pl-PL" dirty="0" err="1"/>
              <a:t>that</a:t>
            </a:r>
            <a:r>
              <a:rPr lang="pl-PL" dirty="0"/>
              <a:t> </a:t>
            </a:r>
            <a:r>
              <a:rPr lang="pl-PL" dirty="0" err="1"/>
              <a:t>user</a:t>
            </a:r>
            <a:r>
              <a:rPr lang="pl-PL" dirty="0"/>
              <a:t> </a:t>
            </a:r>
            <a:r>
              <a:rPr lang="pl-PL" dirty="0" err="1"/>
              <a:t>is</a:t>
            </a:r>
            <a:r>
              <a:rPr lang="pl-PL" dirty="0"/>
              <a:t> </a:t>
            </a:r>
            <a:r>
              <a:rPr lang="pl-PL" dirty="0" err="1"/>
              <a:t>still</a:t>
            </a:r>
            <a:r>
              <a:rPr lang="pl-PL" dirty="0"/>
              <a:t> </a:t>
            </a:r>
            <a:r>
              <a:rPr lang="pl-PL" dirty="0" err="1"/>
              <a:t>there</a:t>
            </a:r>
            <a:endParaRPr lang="pl-PL" dirty="0"/>
          </a:p>
          <a:p>
            <a:pPr algn="just">
              <a:buFont typeface="Wingdings" panose="05000000000000000000" pitchFamily="2" charset="2"/>
              <a:buChar char="v"/>
            </a:pPr>
            <a:r>
              <a:rPr lang="en-GB" dirty="0"/>
              <a:t>Better suited – ICE Provider knows better which data</a:t>
            </a:r>
            <a:r>
              <a:rPr lang="pl-PL" dirty="0"/>
              <a:t> </a:t>
            </a:r>
            <a:r>
              <a:rPr lang="en-GB" dirty="0" err="1"/>
              <a:t>center</a:t>
            </a:r>
            <a:r>
              <a:rPr lang="en-GB" dirty="0"/>
              <a:t> should be selected. For example, even if the client is based in Germany and we have a German data</a:t>
            </a:r>
            <a:r>
              <a:rPr lang="pl-PL" dirty="0"/>
              <a:t> </a:t>
            </a:r>
            <a:r>
              <a:rPr lang="en-GB" dirty="0" err="1"/>
              <a:t>center</a:t>
            </a:r>
            <a:r>
              <a:rPr lang="en-GB" dirty="0"/>
              <a:t>, it can be overloaded and the data </a:t>
            </a:r>
            <a:r>
              <a:rPr lang="en-GB" dirty="0" err="1"/>
              <a:t>center</a:t>
            </a:r>
            <a:r>
              <a:rPr lang="en-GB" dirty="0"/>
              <a:t> in France offers better performance.</a:t>
            </a:r>
            <a:endParaRPr lang="pl-PL" dirty="0"/>
          </a:p>
        </p:txBody>
      </p:sp>
      <p:sp>
        <p:nvSpPr>
          <p:cNvPr id="4" name="Prostokąt 3">
            <a:extLst>
              <a:ext uri="{FF2B5EF4-FFF2-40B4-BE49-F238E27FC236}">
                <a16:creationId xmlns:a16="http://schemas.microsoft.com/office/drawing/2014/main" id="{DC80C82F-8917-4F1E-8058-5820E35CCC92}"/>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39797615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a:xfrm>
            <a:off x="1097280" y="286603"/>
            <a:ext cx="10058400" cy="1450757"/>
          </a:xfrm>
        </p:spPr>
        <p:txBody>
          <a:bodyPr/>
          <a:lstStyle/>
          <a:p>
            <a:r>
              <a:rPr lang="pl-PL" dirty="0" err="1">
                <a:solidFill>
                  <a:schemeClr val="tx1"/>
                </a:solidFill>
              </a:rPr>
              <a:t>Disclaimer</a:t>
            </a:r>
            <a:r>
              <a:rPr lang="pl-PL" dirty="0">
                <a:solidFill>
                  <a:schemeClr val="tx1"/>
                </a:solidFill>
              </a:rPr>
              <a:t> </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9967"/>
            <a:ext cx="10058400" cy="4023360"/>
          </a:xfrm>
        </p:spPr>
        <p:txBody>
          <a:bodyPr>
            <a:normAutofit/>
          </a:bodyPr>
          <a:lstStyle/>
          <a:p>
            <a:pPr marL="0" indent="0" algn="just">
              <a:buNone/>
            </a:pPr>
            <a:r>
              <a:rPr lang="en-GB" dirty="0"/>
              <a:t>The things we'll talk about today have a </a:t>
            </a:r>
            <a:r>
              <a:rPr lang="pl-PL" dirty="0"/>
              <a:t>lot in </a:t>
            </a:r>
            <a:r>
              <a:rPr lang="pl-PL" dirty="0" err="1"/>
              <a:t>common</a:t>
            </a:r>
            <a:r>
              <a:rPr lang="pl-PL" dirty="0"/>
              <a:t> with:</a:t>
            </a:r>
          </a:p>
          <a:p>
            <a:pPr algn="just">
              <a:buFont typeface="Wingdings" panose="05000000000000000000" pitchFamily="2" charset="2"/>
              <a:buChar char="ü"/>
            </a:pPr>
            <a:r>
              <a:rPr lang="pl-PL" dirty="0"/>
              <a:t>VoIP</a:t>
            </a:r>
          </a:p>
          <a:p>
            <a:pPr algn="just">
              <a:buFont typeface="Wingdings" panose="05000000000000000000" pitchFamily="2" charset="2"/>
              <a:buChar char="ü"/>
            </a:pPr>
            <a:r>
              <a:rPr lang="en-GB" dirty="0"/>
              <a:t>online chats</a:t>
            </a:r>
            <a:endParaRPr lang="pl-PL" dirty="0"/>
          </a:p>
          <a:p>
            <a:pPr algn="just">
              <a:buFont typeface="Wingdings" panose="05000000000000000000" pitchFamily="2" charset="2"/>
              <a:buChar char="ü"/>
            </a:pPr>
            <a:r>
              <a:rPr lang="en-GB" dirty="0"/>
              <a:t>multiplayer games</a:t>
            </a:r>
            <a:r>
              <a:rPr lang="pl-PL" dirty="0"/>
              <a:t>, </a:t>
            </a:r>
            <a:r>
              <a:rPr lang="pl-PL" dirty="0" err="1"/>
              <a:t>like</a:t>
            </a:r>
            <a:r>
              <a:rPr lang="pl-PL" dirty="0"/>
              <a:t> FIFA online </a:t>
            </a:r>
            <a:r>
              <a:rPr lang="pl-PL" dirty="0" err="1"/>
              <a:t>match</a:t>
            </a:r>
            <a:r>
              <a:rPr lang="pl-PL" dirty="0"/>
              <a:t> </a:t>
            </a:r>
            <a:r>
              <a:rPr lang="pl-PL" dirty="0" err="1"/>
              <a:t>making</a:t>
            </a:r>
            <a:endParaRPr lang="pl-PL" dirty="0"/>
          </a:p>
          <a:p>
            <a:pPr algn="just">
              <a:buFont typeface="Wingdings" panose="05000000000000000000" pitchFamily="2" charset="2"/>
              <a:buChar char="ü"/>
            </a:pPr>
            <a:r>
              <a:rPr lang="en-GB" dirty="0"/>
              <a:t>streaming</a:t>
            </a:r>
            <a:r>
              <a:rPr lang="pl-PL" dirty="0"/>
              <a:t>, </a:t>
            </a:r>
            <a:r>
              <a:rPr lang="pl-PL" dirty="0" err="1"/>
              <a:t>like</a:t>
            </a:r>
            <a:r>
              <a:rPr lang="pl-PL" dirty="0"/>
              <a:t> </a:t>
            </a:r>
            <a:r>
              <a:rPr lang="pl-PL" dirty="0" err="1"/>
              <a:t>XBox</a:t>
            </a:r>
            <a:r>
              <a:rPr lang="pl-PL" dirty="0"/>
              <a:t> </a:t>
            </a:r>
            <a:r>
              <a:rPr lang="pl-PL" dirty="0" err="1"/>
              <a:t>Cloud</a:t>
            </a:r>
            <a:endParaRPr lang="pl-PL" dirty="0"/>
          </a:p>
        </p:txBody>
      </p:sp>
      <p:sp>
        <p:nvSpPr>
          <p:cNvPr id="4" name="Prostokąt 3">
            <a:extLst>
              <a:ext uri="{FF2B5EF4-FFF2-40B4-BE49-F238E27FC236}">
                <a16:creationId xmlns:a16="http://schemas.microsoft.com/office/drawing/2014/main" id="{71A0A103-575E-444C-AFA0-25BAF4A796AF}"/>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3029617542"/>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339528C3-1ED1-4782-BB0C-4673F94D94CF}"/>
              </a:ext>
            </a:extLst>
          </p:cNvPr>
          <p:cNvSpPr>
            <a:spLocks noGrp="1"/>
          </p:cNvSpPr>
          <p:nvPr>
            <p:ph type="title"/>
          </p:nvPr>
        </p:nvSpPr>
        <p:spPr/>
        <p:txBody>
          <a:bodyPr/>
          <a:lstStyle/>
          <a:p>
            <a:r>
              <a:rPr lang="pl-PL" dirty="0"/>
              <a:t>War story 3 – </a:t>
            </a:r>
            <a:r>
              <a:rPr lang="pl-PL" dirty="0" err="1"/>
              <a:t>Better</a:t>
            </a:r>
            <a:r>
              <a:rPr lang="pl-PL" dirty="0"/>
              <a:t> architecture</a:t>
            </a:r>
            <a:endParaRPr lang="en-GB" dirty="0"/>
          </a:p>
        </p:txBody>
      </p:sp>
      <p:sp>
        <p:nvSpPr>
          <p:cNvPr id="3" name="Symbol zastępczy zawartości 2">
            <a:extLst>
              <a:ext uri="{FF2B5EF4-FFF2-40B4-BE49-F238E27FC236}">
                <a16:creationId xmlns:a16="http://schemas.microsoft.com/office/drawing/2014/main" id="{E5538711-BFA6-4BB7-9335-6E09415C0F42}"/>
              </a:ext>
            </a:extLst>
          </p:cNvPr>
          <p:cNvSpPr>
            <a:spLocks noGrp="1"/>
          </p:cNvSpPr>
          <p:nvPr>
            <p:ph idx="1"/>
          </p:nvPr>
        </p:nvSpPr>
        <p:spPr/>
        <p:txBody>
          <a:bodyPr>
            <a:normAutofit/>
          </a:bodyPr>
          <a:lstStyle/>
          <a:p>
            <a:pPr algn="just"/>
            <a:r>
              <a:rPr lang="en-GB" dirty="0"/>
              <a:t>Because of the previous decision and official note from one of the Ice Provider Company </a:t>
            </a:r>
            <a:r>
              <a:rPr lang="en-GB" dirty="0">
                <a:solidFill>
                  <a:schemeClr val="accent1"/>
                </a:solidFill>
              </a:rPr>
              <a:t>we thought that all peers of the call need to use the same Ice Provider. </a:t>
            </a:r>
            <a:endParaRPr lang="pl-PL" dirty="0">
              <a:solidFill>
                <a:schemeClr val="accent1"/>
              </a:solidFill>
            </a:endParaRPr>
          </a:p>
          <a:p>
            <a:pPr algn="just"/>
            <a:endParaRPr lang="pl-PL" dirty="0"/>
          </a:p>
          <a:p>
            <a:pPr algn="just"/>
            <a:r>
              <a:rPr lang="pl-PL" dirty="0"/>
              <a:t>With </a:t>
            </a:r>
            <a:r>
              <a:rPr lang="pl-PL" dirty="0" err="1"/>
              <a:t>our</a:t>
            </a:r>
            <a:r>
              <a:rPr lang="pl-PL" dirty="0"/>
              <a:t> R&amp;D </a:t>
            </a:r>
            <a:r>
              <a:rPr lang="pl-PL" dirty="0" err="1"/>
              <a:t>round</a:t>
            </a:r>
            <a:r>
              <a:rPr lang="pl-PL" dirty="0"/>
              <a:t>, we </a:t>
            </a:r>
            <a:r>
              <a:rPr lang="pl-PL" dirty="0" err="1"/>
              <a:t>confirmed</a:t>
            </a:r>
            <a:r>
              <a:rPr lang="pl-PL" dirty="0"/>
              <a:t> </a:t>
            </a:r>
            <a:r>
              <a:rPr lang="pl-PL" dirty="0" err="1"/>
              <a:t>that</a:t>
            </a:r>
            <a:r>
              <a:rPr lang="pl-PL" dirty="0"/>
              <a:t> </a:t>
            </a:r>
            <a:r>
              <a:rPr lang="pl-PL" dirty="0">
                <a:solidFill>
                  <a:schemeClr val="accent1"/>
                </a:solidFill>
              </a:rPr>
              <a:t>ICE,</a:t>
            </a:r>
            <a:r>
              <a:rPr lang="pl-PL" dirty="0"/>
              <a:t> </a:t>
            </a:r>
            <a:r>
              <a:rPr lang="pl-PL" dirty="0">
                <a:solidFill>
                  <a:schemeClr val="accent1"/>
                </a:solidFill>
              </a:rPr>
              <a:t>STUN and TURN </a:t>
            </a:r>
            <a:r>
              <a:rPr lang="pl-PL" dirty="0" err="1">
                <a:solidFill>
                  <a:schemeClr val="accent1"/>
                </a:solidFill>
              </a:rPr>
              <a:t>are</a:t>
            </a:r>
            <a:r>
              <a:rPr lang="pl-PL" dirty="0">
                <a:solidFill>
                  <a:schemeClr val="accent1"/>
                </a:solidFill>
              </a:rPr>
              <a:t> </a:t>
            </a:r>
            <a:r>
              <a:rPr lang="pl-PL" dirty="0" err="1">
                <a:solidFill>
                  <a:schemeClr val="accent1"/>
                </a:solidFill>
              </a:rPr>
              <a:t>protocols</a:t>
            </a:r>
            <a:r>
              <a:rPr lang="pl-PL" dirty="0">
                <a:solidFill>
                  <a:schemeClr val="accent1"/>
                </a:solidFill>
              </a:rPr>
              <a:t> </a:t>
            </a:r>
            <a:r>
              <a:rPr lang="pl-PL" dirty="0" err="1">
                <a:solidFill>
                  <a:schemeClr val="accent1"/>
                </a:solidFill>
              </a:rPr>
              <a:t>that</a:t>
            </a:r>
            <a:r>
              <a:rPr lang="pl-PL" dirty="0">
                <a:solidFill>
                  <a:schemeClr val="accent1"/>
                </a:solidFill>
              </a:rPr>
              <a:t> </a:t>
            </a:r>
            <a:r>
              <a:rPr lang="pl-PL" dirty="0" err="1">
                <a:solidFill>
                  <a:schemeClr val="accent1"/>
                </a:solidFill>
              </a:rPr>
              <a:t>are</a:t>
            </a:r>
            <a:r>
              <a:rPr lang="pl-PL" dirty="0">
                <a:solidFill>
                  <a:schemeClr val="accent1"/>
                </a:solidFill>
              </a:rPr>
              <a:t> not </a:t>
            </a:r>
            <a:r>
              <a:rPr lang="pl-PL" dirty="0" err="1">
                <a:solidFill>
                  <a:schemeClr val="accent1"/>
                </a:solidFill>
              </a:rPr>
              <a:t>bounded</a:t>
            </a:r>
            <a:r>
              <a:rPr lang="pl-PL" dirty="0">
                <a:solidFill>
                  <a:schemeClr val="accent1"/>
                </a:solidFill>
              </a:rPr>
              <a:t> to </a:t>
            </a:r>
            <a:r>
              <a:rPr lang="pl-PL" dirty="0" err="1">
                <a:solidFill>
                  <a:schemeClr val="accent1"/>
                </a:solidFill>
              </a:rPr>
              <a:t>any</a:t>
            </a:r>
            <a:r>
              <a:rPr lang="pl-PL" dirty="0">
                <a:solidFill>
                  <a:schemeClr val="accent1"/>
                </a:solidFill>
              </a:rPr>
              <a:t> </a:t>
            </a:r>
            <a:r>
              <a:rPr lang="pl-PL" dirty="0" err="1">
                <a:solidFill>
                  <a:schemeClr val="accent1"/>
                </a:solidFill>
              </a:rPr>
              <a:t>specific</a:t>
            </a:r>
            <a:r>
              <a:rPr lang="pl-PL" dirty="0">
                <a:solidFill>
                  <a:schemeClr val="accent1"/>
                </a:solidFill>
              </a:rPr>
              <a:t> ICE Provider</a:t>
            </a:r>
            <a:r>
              <a:rPr lang="pl-PL" dirty="0"/>
              <a:t> and </a:t>
            </a:r>
            <a:r>
              <a:rPr lang="pl-PL" dirty="0" err="1"/>
              <a:t>there</a:t>
            </a:r>
            <a:r>
              <a:rPr lang="pl-PL" dirty="0"/>
              <a:t> </a:t>
            </a:r>
            <a:r>
              <a:rPr lang="pl-PL" dirty="0" err="1"/>
              <a:t>is</a:t>
            </a:r>
            <a:r>
              <a:rPr lang="pl-PL" dirty="0"/>
              <a:t> </a:t>
            </a:r>
            <a:r>
              <a:rPr lang="pl-PL" b="1" dirty="0"/>
              <a:t>no </a:t>
            </a:r>
            <a:r>
              <a:rPr lang="pl-PL" b="1" dirty="0" err="1"/>
              <a:t>technical</a:t>
            </a:r>
            <a:r>
              <a:rPr lang="pl-PL" b="1" dirty="0"/>
              <a:t> </a:t>
            </a:r>
            <a:r>
              <a:rPr lang="pl-PL" b="1" dirty="0" err="1"/>
              <a:t>requirement</a:t>
            </a:r>
            <a:r>
              <a:rPr lang="pl-PL" b="1" dirty="0"/>
              <a:t> </a:t>
            </a:r>
            <a:r>
              <a:rPr lang="pl-PL" b="1" dirty="0" err="1"/>
              <a:t>that</a:t>
            </a:r>
            <a:r>
              <a:rPr lang="pl-PL" b="1" dirty="0"/>
              <a:t> </a:t>
            </a:r>
            <a:r>
              <a:rPr lang="pl-PL" b="1" dirty="0" err="1"/>
              <a:t>forces</a:t>
            </a:r>
            <a:r>
              <a:rPr lang="pl-PL" b="1" dirty="0"/>
              <a:t> </a:t>
            </a:r>
            <a:r>
              <a:rPr lang="pl-PL" b="1" dirty="0" err="1"/>
              <a:t>using</a:t>
            </a:r>
            <a:r>
              <a:rPr lang="pl-PL" b="1" dirty="0"/>
              <a:t> the same </a:t>
            </a:r>
            <a:r>
              <a:rPr lang="pl-PL" b="1" dirty="0" err="1"/>
              <a:t>provider</a:t>
            </a:r>
            <a:r>
              <a:rPr lang="pl-PL" b="1" dirty="0"/>
              <a:t> (</a:t>
            </a:r>
            <a:r>
              <a:rPr lang="pl-PL" b="1" dirty="0" err="1"/>
              <a:t>company</a:t>
            </a:r>
            <a:r>
              <a:rPr lang="pl-PL" b="1" dirty="0"/>
              <a:t>) on </a:t>
            </a:r>
            <a:r>
              <a:rPr lang="pl-PL" b="1" dirty="0" err="1"/>
              <a:t>both</a:t>
            </a:r>
            <a:r>
              <a:rPr lang="pl-PL" b="1" dirty="0"/>
              <a:t> </a:t>
            </a:r>
            <a:r>
              <a:rPr lang="pl-PL" b="1" dirty="0" err="1"/>
              <a:t>ends</a:t>
            </a:r>
            <a:r>
              <a:rPr lang="pl-PL" dirty="0"/>
              <a:t>.</a:t>
            </a:r>
          </a:p>
          <a:p>
            <a:pPr algn="just"/>
            <a:r>
              <a:rPr lang="pl-PL" dirty="0"/>
              <a:t>We </a:t>
            </a:r>
            <a:r>
              <a:rPr lang="pl-PL" dirty="0" err="1"/>
              <a:t>did</a:t>
            </a:r>
            <a:r>
              <a:rPr lang="pl-PL" dirty="0"/>
              <a:t> a small </a:t>
            </a:r>
            <a:r>
              <a:rPr lang="pl-PL" dirty="0" err="1"/>
              <a:t>experiment</a:t>
            </a:r>
            <a:r>
              <a:rPr lang="pl-PL" dirty="0"/>
              <a:t> with a </a:t>
            </a:r>
            <a:r>
              <a:rPr lang="pl-PL" dirty="0" err="1"/>
              <a:t>conference</a:t>
            </a:r>
            <a:r>
              <a:rPr lang="pl-PL" dirty="0"/>
              <a:t> </a:t>
            </a:r>
            <a:r>
              <a:rPr lang="pl-PL" dirty="0" err="1"/>
              <a:t>call</a:t>
            </a:r>
            <a:r>
              <a:rPr lang="pl-PL" dirty="0"/>
              <a:t> </a:t>
            </a:r>
            <a:r>
              <a:rPr lang="pl-PL" dirty="0" err="1"/>
              <a:t>that</a:t>
            </a:r>
            <a:r>
              <a:rPr lang="pl-PL" dirty="0"/>
              <a:t> </a:t>
            </a:r>
            <a:r>
              <a:rPr lang="pl-PL" dirty="0" err="1"/>
              <a:t>confirmed</a:t>
            </a:r>
            <a:r>
              <a:rPr lang="pl-PL" dirty="0"/>
              <a:t> we </a:t>
            </a:r>
            <a:r>
              <a:rPr lang="pl-PL" dirty="0" err="1"/>
              <a:t>can</a:t>
            </a:r>
            <a:r>
              <a:rPr lang="pl-PL" dirty="0"/>
              <a:t> </a:t>
            </a:r>
            <a:r>
              <a:rPr lang="pl-PL" dirty="0" err="1"/>
              <a:t>use</a:t>
            </a:r>
            <a:r>
              <a:rPr lang="pl-PL" dirty="0"/>
              <a:t> </a:t>
            </a:r>
            <a:r>
              <a:rPr lang="pl-PL" dirty="0" err="1"/>
              <a:t>different</a:t>
            </a:r>
            <a:r>
              <a:rPr lang="pl-PL" dirty="0"/>
              <a:t> </a:t>
            </a:r>
            <a:r>
              <a:rPr lang="pl-PL" dirty="0" err="1"/>
              <a:t>servers</a:t>
            </a:r>
            <a:r>
              <a:rPr lang="pl-PL" dirty="0"/>
              <a:t>, from </a:t>
            </a:r>
            <a:r>
              <a:rPr lang="pl-PL" dirty="0" err="1"/>
              <a:t>different</a:t>
            </a:r>
            <a:r>
              <a:rPr lang="pl-PL" dirty="0"/>
              <a:t> </a:t>
            </a:r>
            <a:r>
              <a:rPr lang="pl-PL" dirty="0" err="1"/>
              <a:t>companies</a:t>
            </a:r>
            <a:r>
              <a:rPr lang="pl-PL" dirty="0"/>
              <a:t> to </a:t>
            </a:r>
            <a:r>
              <a:rPr lang="pl-PL" dirty="0" err="1"/>
              <a:t>peer-relay-relay-peer</a:t>
            </a:r>
            <a:r>
              <a:rPr lang="pl-PL" dirty="0"/>
              <a:t> </a:t>
            </a:r>
            <a:r>
              <a:rPr lang="pl-PL" dirty="0" err="1"/>
              <a:t>connection</a:t>
            </a:r>
            <a:r>
              <a:rPr lang="pl-PL" dirty="0"/>
              <a:t>.</a:t>
            </a:r>
          </a:p>
          <a:p>
            <a:pPr algn="just"/>
            <a:endParaRPr lang="pl-PL" dirty="0"/>
          </a:p>
          <a:p>
            <a:pPr algn="just"/>
            <a:r>
              <a:rPr lang="en-GB" dirty="0"/>
              <a:t>Because of this discovery, we changed our design decision and loosen our architecture.</a:t>
            </a:r>
            <a:endParaRPr lang="pl-PL" dirty="0"/>
          </a:p>
        </p:txBody>
      </p:sp>
      <p:sp>
        <p:nvSpPr>
          <p:cNvPr id="4" name="Prostokąt 3">
            <a:extLst>
              <a:ext uri="{FF2B5EF4-FFF2-40B4-BE49-F238E27FC236}">
                <a16:creationId xmlns:a16="http://schemas.microsoft.com/office/drawing/2014/main" id="{EDAB63F0-DDA0-44D1-AFC7-1DF3BB6EE656}"/>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2318095638"/>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7768815E-C194-4683-918B-1C952762D71B}"/>
              </a:ext>
            </a:extLst>
          </p:cNvPr>
          <p:cNvSpPr>
            <a:spLocks noGrp="1"/>
          </p:cNvSpPr>
          <p:nvPr>
            <p:ph type="title"/>
          </p:nvPr>
        </p:nvSpPr>
        <p:spPr/>
        <p:txBody>
          <a:bodyPr/>
          <a:lstStyle/>
          <a:p>
            <a:r>
              <a:rPr lang="pl-PL" dirty="0" err="1"/>
              <a:t>Other</a:t>
            </a:r>
            <a:r>
              <a:rPr lang="pl-PL" dirty="0"/>
              <a:t> </a:t>
            </a:r>
            <a:r>
              <a:rPr lang="pl-PL" dirty="0" err="1"/>
              <a:t>funny</a:t>
            </a:r>
            <a:r>
              <a:rPr lang="pl-PL" dirty="0"/>
              <a:t> </a:t>
            </a:r>
            <a:r>
              <a:rPr lang="pl-PL" dirty="0" err="1"/>
              <a:t>facts</a:t>
            </a:r>
            <a:endParaRPr lang="en-GB" dirty="0"/>
          </a:p>
        </p:txBody>
      </p:sp>
      <p:sp>
        <p:nvSpPr>
          <p:cNvPr id="3" name="Symbol zastępczy zawartości 2">
            <a:extLst>
              <a:ext uri="{FF2B5EF4-FFF2-40B4-BE49-F238E27FC236}">
                <a16:creationId xmlns:a16="http://schemas.microsoft.com/office/drawing/2014/main" id="{9747A2BD-75B3-4E8C-AF8D-DB2B4BD16696}"/>
              </a:ext>
            </a:extLst>
          </p:cNvPr>
          <p:cNvSpPr>
            <a:spLocks noGrp="1"/>
          </p:cNvSpPr>
          <p:nvPr>
            <p:ph idx="1"/>
          </p:nvPr>
        </p:nvSpPr>
        <p:spPr/>
        <p:txBody>
          <a:bodyPr/>
          <a:lstStyle/>
          <a:p>
            <a:pPr algn="just">
              <a:buFont typeface="Wingdings" panose="05000000000000000000" pitchFamily="2" charset="2"/>
              <a:buChar char="v"/>
            </a:pPr>
            <a:r>
              <a:rPr lang="en-GB" b="1" dirty="0" err="1"/>
              <a:t>WebTorrent</a:t>
            </a:r>
            <a:r>
              <a:rPr lang="en-GB" dirty="0"/>
              <a:t> </a:t>
            </a:r>
            <a:r>
              <a:rPr lang="pl-PL" dirty="0" err="1"/>
              <a:t>client</a:t>
            </a:r>
            <a:r>
              <a:rPr lang="pl-PL" dirty="0"/>
              <a:t> </a:t>
            </a:r>
            <a:r>
              <a:rPr lang="en-GB" dirty="0"/>
              <a:t>uses WebRTC as a transport later to send &amp; receive files with P2P</a:t>
            </a:r>
          </a:p>
          <a:p>
            <a:pPr algn="just">
              <a:buFont typeface="Wingdings" panose="05000000000000000000" pitchFamily="2" charset="2"/>
              <a:buChar char="v"/>
            </a:pPr>
            <a:r>
              <a:rPr lang="pl-PL" dirty="0"/>
              <a:t>The</a:t>
            </a:r>
            <a:r>
              <a:rPr lang="pl-PL" b="1" dirty="0"/>
              <a:t> Peer5</a:t>
            </a:r>
            <a:r>
              <a:rPr lang="pl-PL" dirty="0"/>
              <a:t> CDN </a:t>
            </a:r>
            <a:r>
              <a:rPr lang="pl-PL" dirty="0" err="1"/>
              <a:t>owned</a:t>
            </a:r>
            <a:r>
              <a:rPr lang="pl-PL" dirty="0"/>
              <a:t> by Microsoft, </a:t>
            </a:r>
            <a:r>
              <a:rPr lang="en-GB" dirty="0"/>
              <a:t>use the </a:t>
            </a:r>
            <a:r>
              <a:rPr lang="en-GB" b="1" dirty="0"/>
              <a:t>client's bandwidth to upload media to other connected peers</a:t>
            </a:r>
            <a:r>
              <a:rPr lang="en-GB" dirty="0"/>
              <a:t>, enabling each peer to act as an edge server</a:t>
            </a:r>
            <a:r>
              <a:rPr lang="pl-PL" dirty="0"/>
              <a:t>, </a:t>
            </a:r>
            <a:r>
              <a:rPr lang="pl-PL" dirty="0" err="1"/>
              <a:t>without</a:t>
            </a:r>
            <a:r>
              <a:rPr lang="pl-PL" dirty="0"/>
              <a:t> the </a:t>
            </a:r>
            <a:r>
              <a:rPr lang="pl-PL" dirty="0" err="1"/>
              <a:t>need</a:t>
            </a:r>
            <a:r>
              <a:rPr lang="pl-PL" dirty="0"/>
              <a:t> of </a:t>
            </a:r>
            <a:r>
              <a:rPr lang="pl-PL" dirty="0" err="1"/>
              <a:t>geodestributed</a:t>
            </a:r>
            <a:r>
              <a:rPr lang="pl-PL" dirty="0"/>
              <a:t> CDN.</a:t>
            </a:r>
          </a:p>
          <a:p>
            <a:pPr algn="just">
              <a:buFont typeface="Wingdings" panose="05000000000000000000" pitchFamily="2" charset="2"/>
              <a:buChar char="v"/>
            </a:pPr>
            <a:r>
              <a:rPr lang="en-GB" dirty="0"/>
              <a:t>Neither version of Internet Explorer supports WebRTC. </a:t>
            </a:r>
            <a:endParaRPr lang="pl-PL" dirty="0"/>
          </a:p>
          <a:p>
            <a:pPr marL="0" indent="0" algn="just">
              <a:buNone/>
            </a:pPr>
            <a:endParaRPr lang="en-GB" dirty="0"/>
          </a:p>
        </p:txBody>
      </p:sp>
      <p:sp>
        <p:nvSpPr>
          <p:cNvPr id="4" name="Prostokąt 3">
            <a:extLst>
              <a:ext uri="{FF2B5EF4-FFF2-40B4-BE49-F238E27FC236}">
                <a16:creationId xmlns:a16="http://schemas.microsoft.com/office/drawing/2014/main" id="{267E5062-E260-48C9-B900-A86CE6937666}"/>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pic>
        <p:nvPicPr>
          <p:cNvPr id="6" name="Obraz 5">
            <a:extLst>
              <a:ext uri="{FF2B5EF4-FFF2-40B4-BE49-F238E27FC236}">
                <a16:creationId xmlns:a16="http://schemas.microsoft.com/office/drawing/2014/main" id="{821A209F-5F2B-4E3E-8E66-9665C309439E}"/>
              </a:ext>
            </a:extLst>
          </p:cNvPr>
          <p:cNvPicPr>
            <a:picLocks noChangeAspect="1"/>
          </p:cNvPicPr>
          <p:nvPr/>
        </p:nvPicPr>
        <p:blipFill>
          <a:blip r:embed="rId2"/>
          <a:stretch>
            <a:fillRect/>
          </a:stretch>
        </p:blipFill>
        <p:spPr>
          <a:xfrm>
            <a:off x="520050" y="3748015"/>
            <a:ext cx="4514850" cy="2343150"/>
          </a:xfrm>
          <a:prstGeom prst="rect">
            <a:avLst/>
          </a:prstGeom>
        </p:spPr>
      </p:pic>
      <p:pic>
        <p:nvPicPr>
          <p:cNvPr id="8" name="Obraz 7">
            <a:extLst>
              <a:ext uri="{FF2B5EF4-FFF2-40B4-BE49-F238E27FC236}">
                <a16:creationId xmlns:a16="http://schemas.microsoft.com/office/drawing/2014/main" id="{A716761A-E040-4DDB-AE82-ECCD0A7D6FA6}"/>
              </a:ext>
            </a:extLst>
          </p:cNvPr>
          <p:cNvPicPr>
            <a:picLocks noChangeAspect="1"/>
          </p:cNvPicPr>
          <p:nvPr/>
        </p:nvPicPr>
        <p:blipFill>
          <a:blip r:embed="rId3"/>
          <a:stretch>
            <a:fillRect/>
          </a:stretch>
        </p:blipFill>
        <p:spPr>
          <a:xfrm>
            <a:off x="5328677" y="3691678"/>
            <a:ext cx="2850247" cy="2343151"/>
          </a:xfrm>
          <a:prstGeom prst="rect">
            <a:avLst/>
          </a:prstGeom>
        </p:spPr>
      </p:pic>
      <p:pic>
        <p:nvPicPr>
          <p:cNvPr id="10" name="Obraz 9">
            <a:extLst>
              <a:ext uri="{FF2B5EF4-FFF2-40B4-BE49-F238E27FC236}">
                <a16:creationId xmlns:a16="http://schemas.microsoft.com/office/drawing/2014/main" id="{D2B0E40F-182C-471F-B3F5-5B389100F15A}"/>
              </a:ext>
            </a:extLst>
          </p:cNvPr>
          <p:cNvPicPr>
            <a:picLocks noChangeAspect="1"/>
          </p:cNvPicPr>
          <p:nvPr/>
        </p:nvPicPr>
        <p:blipFill rotWithShape="1">
          <a:blip r:embed="rId4"/>
          <a:srcRect l="23331" t="5486" r="19556" b="2387"/>
          <a:stretch/>
        </p:blipFill>
        <p:spPr>
          <a:xfrm>
            <a:off x="9294981" y="4029457"/>
            <a:ext cx="1860698" cy="1999063"/>
          </a:xfrm>
          <a:prstGeom prst="rect">
            <a:avLst/>
          </a:prstGeom>
        </p:spPr>
      </p:pic>
    </p:spTree>
    <p:extLst>
      <p:ext uri="{BB962C8B-B14F-4D97-AF65-F5344CB8AC3E}">
        <p14:creationId xmlns:p14="http://schemas.microsoft.com/office/powerpoint/2010/main" val="2743127575"/>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err="1">
                <a:solidFill>
                  <a:schemeClr val="tx1"/>
                </a:solidFill>
              </a:rPr>
              <a:t>Thanks</a:t>
            </a:r>
            <a:r>
              <a:rPr lang="pl-PL" dirty="0">
                <a:solidFill>
                  <a:schemeClr val="tx1"/>
                </a:solidFill>
              </a:rPr>
              <a:t>!</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p:txBody>
          <a:bodyPr>
            <a:normAutofit fontScale="70000" lnSpcReduction="20000"/>
          </a:bodyPr>
          <a:lstStyle/>
          <a:p>
            <a:pPr marL="0" indent="0">
              <a:buNone/>
            </a:pPr>
            <a:r>
              <a:rPr lang="pl-PL" dirty="0" err="1"/>
              <a:t>Questions</a:t>
            </a:r>
            <a:r>
              <a:rPr lang="pl-PL" dirty="0"/>
              <a:t>?</a:t>
            </a:r>
          </a:p>
          <a:p>
            <a:pPr marL="0" indent="0">
              <a:buNone/>
            </a:pPr>
            <a:endParaRPr lang="pl-PL" dirty="0"/>
          </a:p>
          <a:p>
            <a:pPr>
              <a:buFont typeface="Wingdings" panose="05000000000000000000" pitchFamily="2" charset="2"/>
              <a:buChar char="v"/>
            </a:pPr>
            <a:r>
              <a:rPr lang="pl-PL" dirty="0">
                <a:solidFill>
                  <a:schemeClr val="tx1"/>
                </a:solidFill>
                <a:hlinkClick r:id="rId2">
                  <a:extLst>
                    <a:ext uri="{A12FA001-AC4F-418D-AE19-62706E023703}">
                      <ahyp:hlinkClr xmlns:ahyp="http://schemas.microsoft.com/office/drawing/2018/hyperlinkcolor" val="tx"/>
                    </a:ext>
                  </a:extLst>
                </a:hlinkClick>
              </a:rPr>
              <a:t>https://github.com/lukasz-pyrzyk/webrtc-dotnet</a:t>
            </a:r>
          </a:p>
          <a:p>
            <a:pPr>
              <a:buFont typeface="Wingdings" panose="05000000000000000000" pitchFamily="2" charset="2"/>
              <a:buChar char="v"/>
            </a:pPr>
            <a:r>
              <a:rPr lang="en-GB" dirty="0">
                <a:solidFill>
                  <a:schemeClr val="tx1"/>
                </a:solidFill>
                <a:hlinkClick r:id="rId2">
                  <a:extLst>
                    <a:ext uri="{A12FA001-AC4F-418D-AE19-62706E023703}">
                      <ahyp:hlinkClr xmlns:ahyp="http://schemas.microsoft.com/office/drawing/2018/hyperlinkcolor" val="tx"/>
                    </a:ext>
                  </a:extLst>
                </a:hlinkClick>
              </a:rPr>
              <a:t>https://en.wikipedia.org/wiki/WebRTC</a:t>
            </a:r>
            <a:endParaRPr lang="pl-PL" dirty="0">
              <a:solidFill>
                <a:schemeClr val="tx1"/>
              </a:solidFill>
            </a:endParaRPr>
          </a:p>
          <a:p>
            <a:pPr>
              <a:buFont typeface="Wingdings" panose="05000000000000000000" pitchFamily="2" charset="2"/>
              <a:buChar char="v"/>
            </a:pPr>
            <a:r>
              <a:rPr lang="en-GB" dirty="0">
                <a:solidFill>
                  <a:schemeClr val="tx1"/>
                </a:solidFill>
                <a:hlinkClick r:id="rId3">
                  <a:extLst>
                    <a:ext uri="{A12FA001-AC4F-418D-AE19-62706E023703}">
                      <ahyp:hlinkClr xmlns:ahyp="http://schemas.microsoft.com/office/drawing/2018/hyperlinkcolor" val="tx"/>
                    </a:ext>
                  </a:extLst>
                </a:hlinkClick>
              </a:rPr>
              <a:t>RFC5766</a:t>
            </a:r>
            <a:r>
              <a:rPr lang="pl-PL" dirty="0">
                <a:solidFill>
                  <a:schemeClr val="tx1"/>
                </a:solidFill>
              </a:rPr>
              <a:t>, </a:t>
            </a:r>
            <a:r>
              <a:rPr lang="en-GB" dirty="0">
                <a:solidFill>
                  <a:schemeClr val="tx1"/>
                </a:solidFill>
                <a:hlinkClick r:id="rId4">
                  <a:extLst>
                    <a:ext uri="{A12FA001-AC4F-418D-AE19-62706E023703}">
                      <ahyp:hlinkClr xmlns:ahyp="http://schemas.microsoft.com/office/drawing/2018/hyperlinkcolor" val="tx"/>
                    </a:ext>
                  </a:extLst>
                </a:hlinkClick>
              </a:rPr>
              <a:t>RFC5389</a:t>
            </a:r>
            <a:r>
              <a:rPr lang="pl-PL" dirty="0">
                <a:solidFill>
                  <a:schemeClr val="tx1"/>
                </a:solidFill>
              </a:rPr>
              <a:t>, </a:t>
            </a:r>
            <a:r>
              <a:rPr lang="en-GB" dirty="0">
                <a:solidFill>
                  <a:schemeClr val="tx1"/>
                </a:solidFill>
                <a:hlinkClick r:id="rId5">
                  <a:extLst>
                    <a:ext uri="{A12FA001-AC4F-418D-AE19-62706E023703}">
                      <ahyp:hlinkClr xmlns:ahyp="http://schemas.microsoft.com/office/drawing/2018/hyperlinkcolor" val="tx"/>
                    </a:ext>
                  </a:extLst>
                </a:hlinkClick>
              </a:rPr>
              <a:t>RFC5245</a:t>
            </a:r>
            <a:r>
              <a:rPr lang="pl-PL" dirty="0">
                <a:solidFill>
                  <a:schemeClr val="tx1"/>
                </a:solidFill>
              </a:rPr>
              <a:t>, </a:t>
            </a:r>
            <a:r>
              <a:rPr lang="en-GB" dirty="0">
                <a:solidFill>
                  <a:schemeClr val="tx1"/>
                </a:solidFill>
                <a:hlinkClick r:id="rId6">
                  <a:extLst>
                    <a:ext uri="{A12FA001-AC4F-418D-AE19-62706E023703}">
                      <ahyp:hlinkClr xmlns:ahyp="http://schemas.microsoft.com/office/drawing/2018/hyperlinkcolor" val="tx"/>
                    </a:ext>
                  </a:extLst>
                </a:hlinkClick>
              </a:rPr>
              <a:t>RFC5128</a:t>
            </a:r>
            <a:endParaRPr lang="pl-PL" dirty="0">
              <a:solidFill>
                <a:schemeClr val="tx1"/>
              </a:solidFill>
              <a:hlinkClick r:id="rId7">
                <a:extLst>
                  <a:ext uri="{A12FA001-AC4F-418D-AE19-62706E023703}">
                    <ahyp:hlinkClr xmlns:ahyp="http://schemas.microsoft.com/office/drawing/2018/hyperlinkcolor" val="tx"/>
                  </a:ext>
                </a:extLst>
              </a:hlinkClick>
            </a:endParaRPr>
          </a:p>
          <a:p>
            <a:pPr>
              <a:buFont typeface="Wingdings" panose="05000000000000000000" pitchFamily="2" charset="2"/>
              <a:buChar char="v"/>
            </a:pPr>
            <a:r>
              <a:rPr lang="en-GB" dirty="0">
                <a:solidFill>
                  <a:schemeClr val="tx1"/>
                </a:solidFill>
                <a:hlinkClick r:id="rId7">
                  <a:extLst>
                    <a:ext uri="{A12FA001-AC4F-418D-AE19-62706E023703}">
                      <ahyp:hlinkClr xmlns:ahyp="http://schemas.microsoft.com/office/drawing/2018/hyperlinkcolor" val="tx"/>
                    </a:ext>
                  </a:extLst>
                </a:hlinkClick>
              </a:rPr>
              <a:t>https://www.geeksforgeeks.org</a:t>
            </a:r>
            <a:endParaRPr lang="pl-PL" dirty="0">
              <a:solidFill>
                <a:schemeClr val="tx1"/>
              </a:solidFill>
            </a:endParaRPr>
          </a:p>
          <a:p>
            <a:pPr>
              <a:buFont typeface="Wingdings" panose="05000000000000000000" pitchFamily="2" charset="2"/>
              <a:buChar char="v"/>
            </a:pPr>
            <a:r>
              <a:rPr lang="pl-PL" dirty="0" err="1">
                <a:solidFill>
                  <a:schemeClr val="tx1"/>
                </a:solidFill>
              </a:rPr>
              <a:t>Book</a:t>
            </a:r>
            <a:r>
              <a:rPr lang="pl-PL" dirty="0">
                <a:solidFill>
                  <a:schemeClr val="tx1"/>
                </a:solidFill>
              </a:rPr>
              <a:t> </a:t>
            </a:r>
            <a:r>
              <a:rPr lang="pl-PL" dirty="0">
                <a:solidFill>
                  <a:schemeClr val="tx1"/>
                </a:solidFill>
                <a:hlinkClick r:id="rId8">
                  <a:extLst>
                    <a:ext uri="{A12FA001-AC4F-418D-AE19-62706E023703}">
                      <ahyp:hlinkClr xmlns:ahyp="http://schemas.microsoft.com/office/drawing/2018/hyperlinkcolor" val="tx"/>
                    </a:ext>
                  </a:extLst>
                </a:hlinkClick>
              </a:rPr>
              <a:t>„</a:t>
            </a:r>
            <a:r>
              <a:rPr lang="pl-PL" dirty="0" err="1">
                <a:solidFill>
                  <a:schemeClr val="tx1"/>
                </a:solidFill>
                <a:hlinkClick r:id="rId8">
                  <a:extLst>
                    <a:ext uri="{A12FA001-AC4F-418D-AE19-62706E023703}">
                      <ahyp:hlinkClr xmlns:ahyp="http://schemas.microsoft.com/office/drawing/2018/hyperlinkcolor" val="tx"/>
                    </a:ext>
                  </a:extLst>
                </a:hlinkClick>
              </a:rPr>
              <a:t>WebRTC</a:t>
            </a:r>
            <a:r>
              <a:rPr lang="pl-PL" dirty="0">
                <a:solidFill>
                  <a:schemeClr val="tx1"/>
                </a:solidFill>
                <a:hlinkClick r:id="rId8">
                  <a:extLst>
                    <a:ext uri="{A12FA001-AC4F-418D-AE19-62706E023703}">
                      <ahyp:hlinkClr xmlns:ahyp="http://schemas.microsoft.com/office/drawing/2018/hyperlinkcolor" val="tx"/>
                    </a:ext>
                  </a:extLst>
                </a:hlinkClick>
              </a:rPr>
              <a:t> For The </a:t>
            </a:r>
            <a:r>
              <a:rPr lang="pl-PL" dirty="0" err="1">
                <a:solidFill>
                  <a:schemeClr val="tx1"/>
                </a:solidFill>
                <a:hlinkClick r:id="rId8">
                  <a:extLst>
                    <a:ext uri="{A12FA001-AC4F-418D-AE19-62706E023703}">
                      <ahyp:hlinkClr xmlns:ahyp="http://schemas.microsoft.com/office/drawing/2018/hyperlinkcolor" val="tx"/>
                    </a:ext>
                  </a:extLst>
                </a:hlinkClick>
              </a:rPr>
              <a:t>Curious</a:t>
            </a:r>
            <a:r>
              <a:rPr lang="pl-PL" dirty="0">
                <a:solidFill>
                  <a:schemeClr val="tx1"/>
                </a:solidFill>
                <a:hlinkClick r:id="rId8">
                  <a:extLst>
                    <a:ext uri="{A12FA001-AC4F-418D-AE19-62706E023703}">
                      <ahyp:hlinkClr xmlns:ahyp="http://schemas.microsoft.com/office/drawing/2018/hyperlinkcolor" val="tx"/>
                    </a:ext>
                  </a:extLst>
                </a:hlinkClick>
              </a:rPr>
              <a:t>”</a:t>
            </a:r>
            <a:endParaRPr lang="pl-PL" dirty="0">
              <a:solidFill>
                <a:schemeClr val="tx1"/>
              </a:solidFill>
            </a:endParaRPr>
          </a:p>
          <a:p>
            <a:pPr>
              <a:buFont typeface="Wingdings" panose="05000000000000000000" pitchFamily="2" charset="2"/>
              <a:buChar char="v"/>
            </a:pPr>
            <a:endParaRPr lang="pl-PL" dirty="0">
              <a:solidFill>
                <a:schemeClr val="tx1"/>
              </a:solidFill>
            </a:endParaRPr>
          </a:p>
          <a:p>
            <a:pPr marL="0" indent="0">
              <a:buNone/>
            </a:pPr>
            <a:r>
              <a:rPr lang="pl-PL" dirty="0" err="1"/>
              <a:t>Feel</a:t>
            </a:r>
            <a:r>
              <a:rPr lang="pl-PL" dirty="0"/>
              <a:t> </a:t>
            </a:r>
            <a:r>
              <a:rPr lang="pl-PL" dirty="0" err="1"/>
              <a:t>free</a:t>
            </a:r>
            <a:r>
              <a:rPr lang="pl-PL" dirty="0"/>
              <a:t> to </a:t>
            </a:r>
            <a:r>
              <a:rPr lang="pl-PL" dirty="0" err="1"/>
              <a:t>reach</a:t>
            </a:r>
            <a:r>
              <a:rPr lang="pl-PL" dirty="0"/>
              <a:t> out to me for </a:t>
            </a:r>
            <a:r>
              <a:rPr lang="pl-PL" dirty="0" err="1"/>
              <a:t>more</a:t>
            </a:r>
            <a:r>
              <a:rPr lang="pl-PL" dirty="0"/>
              <a:t> </a:t>
            </a:r>
            <a:r>
              <a:rPr lang="pl-PL" dirty="0" err="1"/>
              <a:t>details</a:t>
            </a:r>
            <a:r>
              <a:rPr lang="pl-PL" dirty="0"/>
              <a:t>.</a:t>
            </a:r>
          </a:p>
          <a:p>
            <a:pPr marL="0" indent="0">
              <a:buNone/>
            </a:pPr>
            <a:r>
              <a:rPr lang="pl-PL" dirty="0"/>
              <a:t>Twitter: @</a:t>
            </a:r>
            <a:r>
              <a:rPr lang="pl-PL" dirty="0" err="1"/>
              <a:t>lukaszpyrzyk</a:t>
            </a:r>
            <a:br>
              <a:rPr lang="pl-PL" dirty="0"/>
            </a:br>
            <a:r>
              <a:rPr lang="pl-PL" dirty="0"/>
              <a:t>LinkedIn: https://www.linkedin.com/in/lukaszpyrzyk/</a:t>
            </a:r>
            <a:br>
              <a:rPr lang="pl-PL" dirty="0"/>
            </a:br>
            <a:r>
              <a:rPr lang="en-GB" dirty="0" err="1"/>
              <a:t>Em</a:t>
            </a:r>
            <a:r>
              <a:rPr lang="pl-PL" dirty="0" err="1"/>
              <a:t>ail</a:t>
            </a:r>
            <a:r>
              <a:rPr lang="pl-PL" dirty="0"/>
              <a:t>: </a:t>
            </a:r>
            <a:r>
              <a:rPr lang="pl-PL" dirty="0">
                <a:hlinkClick r:id="rId9"/>
              </a:rPr>
              <a:t>lukasz.pyrzyk@gmail.com</a:t>
            </a:r>
            <a:endParaRPr lang="pl-PL" dirty="0"/>
          </a:p>
          <a:p>
            <a:pPr marL="0" indent="0">
              <a:buNone/>
            </a:pPr>
            <a:br>
              <a:rPr lang="pl-PL" dirty="0"/>
            </a:br>
            <a:r>
              <a:rPr lang="pl-PL" dirty="0"/>
              <a:t>We </a:t>
            </a:r>
            <a:r>
              <a:rPr lang="pl-PL" dirty="0" err="1"/>
              <a:t>look</a:t>
            </a:r>
            <a:r>
              <a:rPr lang="pl-PL" dirty="0"/>
              <a:t> for </a:t>
            </a:r>
            <a:r>
              <a:rPr lang="pl-PL" dirty="0" err="1"/>
              <a:t>more</a:t>
            </a:r>
            <a:r>
              <a:rPr lang="pl-PL" dirty="0"/>
              <a:t> </a:t>
            </a:r>
            <a:r>
              <a:rPr lang="pl-PL" dirty="0" err="1"/>
              <a:t>developers</a:t>
            </a:r>
            <a:r>
              <a:rPr lang="pl-PL" dirty="0"/>
              <a:t>, https://www.sonova.com/en/jobs</a:t>
            </a:r>
          </a:p>
          <a:p>
            <a:pPr>
              <a:buFont typeface="Wingdings" panose="05000000000000000000" pitchFamily="2" charset="2"/>
              <a:buChar char="v"/>
            </a:pPr>
            <a:endParaRPr lang="pl-PL" dirty="0">
              <a:solidFill>
                <a:schemeClr val="tx1"/>
              </a:solidFill>
            </a:endParaRP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22305666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a:xfrm>
            <a:off x="1097280" y="286603"/>
            <a:ext cx="10058400" cy="1450757"/>
          </a:xfrm>
        </p:spPr>
        <p:txBody>
          <a:bodyPr/>
          <a:lstStyle/>
          <a:p>
            <a:r>
              <a:rPr lang="pl-PL" dirty="0" err="1">
                <a:solidFill>
                  <a:schemeClr val="tx1"/>
                </a:solidFill>
              </a:rPr>
              <a:t>WebRTC</a:t>
            </a:r>
            <a:r>
              <a:rPr lang="pl-PL" dirty="0">
                <a:solidFill>
                  <a:schemeClr val="tx1"/>
                </a:solidFill>
              </a:rPr>
              <a:t> </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9967"/>
            <a:ext cx="10058400" cy="4023360"/>
          </a:xfrm>
        </p:spPr>
        <p:txBody>
          <a:bodyPr>
            <a:normAutofit/>
          </a:bodyPr>
          <a:lstStyle/>
          <a:p>
            <a:pPr algn="just"/>
            <a:r>
              <a:rPr lang="en-GB" dirty="0">
                <a:solidFill>
                  <a:schemeClr val="tx1"/>
                </a:solidFill>
              </a:rPr>
              <a:t>Web Real-Time Communication</a:t>
            </a:r>
            <a:endParaRPr lang="pl-PL" dirty="0">
              <a:solidFill>
                <a:schemeClr val="tx1"/>
              </a:solidFill>
            </a:endParaRPr>
          </a:p>
          <a:p>
            <a:pPr marL="0" indent="0" algn="just">
              <a:buNone/>
            </a:pPr>
            <a:endParaRPr lang="pl-PL" dirty="0">
              <a:solidFill>
                <a:schemeClr val="tx1"/>
              </a:solidFill>
            </a:endParaRPr>
          </a:p>
          <a:p>
            <a:pPr algn="just">
              <a:buFont typeface="Wingdings" panose="05000000000000000000" pitchFamily="2" charset="2"/>
              <a:buChar char="v"/>
            </a:pPr>
            <a:r>
              <a:rPr lang="pl-PL" dirty="0" err="1">
                <a:solidFill>
                  <a:schemeClr val="tx1"/>
                </a:solidFill>
              </a:rPr>
              <a:t>Free</a:t>
            </a:r>
            <a:r>
              <a:rPr lang="pl-PL" dirty="0">
                <a:solidFill>
                  <a:schemeClr val="tx1"/>
                </a:solidFill>
              </a:rPr>
              <a:t> and open-</a:t>
            </a:r>
            <a:r>
              <a:rPr lang="pl-PL" dirty="0" err="1">
                <a:solidFill>
                  <a:schemeClr val="tx1"/>
                </a:solidFill>
              </a:rPr>
              <a:t>source</a:t>
            </a:r>
            <a:r>
              <a:rPr lang="pl-PL" dirty="0">
                <a:solidFill>
                  <a:schemeClr val="tx1"/>
                </a:solidFill>
              </a:rPr>
              <a:t> </a:t>
            </a:r>
            <a:r>
              <a:rPr lang="pl-PL" dirty="0" err="1">
                <a:solidFill>
                  <a:schemeClr val="tx1"/>
                </a:solidFill>
              </a:rPr>
              <a:t>project</a:t>
            </a:r>
            <a:r>
              <a:rPr lang="pl-PL" dirty="0">
                <a:solidFill>
                  <a:schemeClr val="tx1"/>
                </a:solidFill>
              </a:rPr>
              <a:t> </a:t>
            </a:r>
            <a:r>
              <a:rPr lang="en-GB" dirty="0">
                <a:solidFill>
                  <a:schemeClr val="tx1"/>
                </a:solidFill>
              </a:rPr>
              <a:t>providing</a:t>
            </a:r>
            <a:r>
              <a:rPr lang="pl-PL" dirty="0">
                <a:solidFill>
                  <a:schemeClr val="tx1"/>
                </a:solidFill>
              </a:rPr>
              <a:t> web &amp; mobile </a:t>
            </a:r>
            <a:r>
              <a:rPr lang="pl-PL" dirty="0" err="1">
                <a:solidFill>
                  <a:schemeClr val="tx1"/>
                </a:solidFill>
              </a:rPr>
              <a:t>APIs</a:t>
            </a:r>
            <a:r>
              <a:rPr lang="pl-PL" dirty="0">
                <a:solidFill>
                  <a:schemeClr val="tx1"/>
                </a:solidFill>
              </a:rPr>
              <a:t> for real-</a:t>
            </a:r>
            <a:r>
              <a:rPr lang="pl-PL" dirty="0" err="1">
                <a:solidFill>
                  <a:schemeClr val="tx1"/>
                </a:solidFill>
              </a:rPr>
              <a:t>time</a:t>
            </a:r>
            <a:r>
              <a:rPr lang="pl-PL" dirty="0">
                <a:solidFill>
                  <a:schemeClr val="tx1"/>
                </a:solidFill>
              </a:rPr>
              <a:t> </a:t>
            </a:r>
            <a:r>
              <a:rPr lang="pl-PL" dirty="0" err="1">
                <a:solidFill>
                  <a:schemeClr val="tx1"/>
                </a:solidFill>
              </a:rPr>
              <a:t>communication</a:t>
            </a:r>
            <a:endParaRPr lang="pl-PL" dirty="0">
              <a:solidFill>
                <a:schemeClr val="tx1"/>
              </a:solidFill>
            </a:endParaRPr>
          </a:p>
          <a:p>
            <a:pPr algn="just">
              <a:buFont typeface="Wingdings" panose="05000000000000000000" pitchFamily="2" charset="2"/>
              <a:buChar char="v"/>
            </a:pPr>
            <a:r>
              <a:rPr lang="pl-PL" dirty="0">
                <a:solidFill>
                  <a:schemeClr val="tx1"/>
                </a:solidFill>
              </a:rPr>
              <a:t>s</a:t>
            </a:r>
            <a:r>
              <a:rPr lang="en-GB" dirty="0" err="1">
                <a:solidFill>
                  <a:schemeClr val="tx1"/>
                </a:solidFill>
              </a:rPr>
              <a:t>upports</a:t>
            </a:r>
            <a:r>
              <a:rPr lang="en-GB" dirty="0">
                <a:solidFill>
                  <a:schemeClr val="tx1"/>
                </a:solidFill>
              </a:rPr>
              <a:t> video, voice, and </a:t>
            </a:r>
            <a:r>
              <a:rPr lang="pl-PL" dirty="0" err="1">
                <a:solidFill>
                  <a:schemeClr val="tx1"/>
                </a:solidFill>
              </a:rPr>
              <a:t>text</a:t>
            </a:r>
            <a:r>
              <a:rPr lang="pl-PL" dirty="0">
                <a:solidFill>
                  <a:schemeClr val="tx1"/>
                </a:solidFill>
              </a:rPr>
              <a:t> </a:t>
            </a:r>
            <a:r>
              <a:rPr lang="pl-PL" dirty="0" err="1">
                <a:solidFill>
                  <a:schemeClr val="tx1"/>
                </a:solidFill>
              </a:rPr>
              <a:t>or</a:t>
            </a:r>
            <a:r>
              <a:rPr lang="pl-PL" dirty="0">
                <a:solidFill>
                  <a:schemeClr val="tx1"/>
                </a:solidFill>
              </a:rPr>
              <a:t> </a:t>
            </a:r>
            <a:r>
              <a:rPr lang="pl-PL" dirty="0" err="1">
                <a:solidFill>
                  <a:schemeClr val="tx1"/>
                </a:solidFill>
              </a:rPr>
              <a:t>bytes</a:t>
            </a:r>
            <a:r>
              <a:rPr lang="en-GB" dirty="0">
                <a:solidFill>
                  <a:schemeClr val="tx1"/>
                </a:solidFill>
              </a:rPr>
              <a:t> to be sent between peers, allowing developers to build powerful voice- and video-communication solutions</a:t>
            </a:r>
            <a:endParaRPr lang="pl-PL" dirty="0">
              <a:solidFill>
                <a:schemeClr val="tx1"/>
              </a:solidFill>
            </a:endParaRPr>
          </a:p>
          <a:p>
            <a:pPr algn="just">
              <a:buFont typeface="Wingdings" panose="05000000000000000000" pitchFamily="2" charset="2"/>
              <a:buChar char="v"/>
            </a:pPr>
            <a:r>
              <a:rPr lang="pl-PL" dirty="0" err="1">
                <a:solidFill>
                  <a:schemeClr val="tx1"/>
                </a:solidFill>
              </a:rPr>
              <a:t>Don’t</a:t>
            </a:r>
            <a:r>
              <a:rPr lang="pl-PL" dirty="0">
                <a:solidFill>
                  <a:schemeClr val="tx1"/>
                </a:solidFill>
              </a:rPr>
              <a:t> </a:t>
            </a:r>
            <a:r>
              <a:rPr lang="en-US" dirty="0">
                <a:solidFill>
                  <a:schemeClr val="tx1"/>
                </a:solidFill>
              </a:rPr>
              <a:t>require</a:t>
            </a:r>
            <a:r>
              <a:rPr lang="pl-PL" dirty="0">
                <a:solidFill>
                  <a:schemeClr val="tx1"/>
                </a:solidFill>
              </a:rPr>
              <a:t> </a:t>
            </a:r>
            <a:r>
              <a:rPr lang="pl-PL" dirty="0" err="1">
                <a:solidFill>
                  <a:schemeClr val="tx1"/>
                </a:solidFill>
              </a:rPr>
              <a:t>any</a:t>
            </a:r>
            <a:r>
              <a:rPr lang="pl-PL" dirty="0">
                <a:solidFill>
                  <a:schemeClr val="tx1"/>
                </a:solidFill>
              </a:rPr>
              <a:t> </a:t>
            </a:r>
            <a:r>
              <a:rPr lang="pl-PL" dirty="0" err="1">
                <a:solidFill>
                  <a:schemeClr val="tx1"/>
                </a:solidFill>
              </a:rPr>
              <a:t>plugins</a:t>
            </a:r>
            <a:r>
              <a:rPr lang="pl-PL" dirty="0">
                <a:solidFill>
                  <a:schemeClr val="tx1"/>
                </a:solidFill>
              </a:rPr>
              <a:t> and native </a:t>
            </a:r>
            <a:r>
              <a:rPr lang="pl-PL" dirty="0" err="1">
                <a:solidFill>
                  <a:schemeClr val="tx1"/>
                </a:solidFill>
              </a:rPr>
              <a:t>apps</a:t>
            </a:r>
            <a:endParaRPr lang="pl-PL" dirty="0">
              <a:solidFill>
                <a:schemeClr val="tx1"/>
              </a:solidFill>
            </a:endParaRPr>
          </a:p>
          <a:p>
            <a:pPr algn="just">
              <a:buFont typeface="Wingdings" panose="05000000000000000000" pitchFamily="2" charset="2"/>
              <a:buChar char="v"/>
            </a:pPr>
            <a:r>
              <a:rPr lang="pl-PL" dirty="0">
                <a:solidFill>
                  <a:schemeClr val="tx1"/>
                </a:solidFill>
              </a:rPr>
              <a:t>T</a:t>
            </a:r>
            <a:r>
              <a:rPr lang="en-GB" dirty="0" err="1">
                <a:solidFill>
                  <a:schemeClr val="tx1"/>
                </a:solidFill>
              </a:rPr>
              <a:t>echnology</a:t>
            </a:r>
            <a:r>
              <a:rPr lang="en-GB" dirty="0">
                <a:solidFill>
                  <a:schemeClr val="tx1"/>
                </a:solidFill>
              </a:rPr>
              <a:t> is available on all modern browsers as well as on native clients for all major platforms</a:t>
            </a:r>
            <a:endParaRPr lang="pl-PL" dirty="0">
              <a:solidFill>
                <a:schemeClr val="tx1"/>
              </a:solidFill>
            </a:endParaRPr>
          </a:p>
          <a:p>
            <a:pPr algn="just">
              <a:buFont typeface="Wingdings" panose="05000000000000000000" pitchFamily="2" charset="2"/>
              <a:buChar char="v"/>
            </a:pPr>
            <a:r>
              <a:rPr lang="pl-PL" dirty="0" err="1">
                <a:solidFill>
                  <a:schemeClr val="tx1"/>
                </a:solidFill>
              </a:rPr>
              <a:t>Supported</a:t>
            </a:r>
            <a:r>
              <a:rPr lang="pl-PL" dirty="0">
                <a:solidFill>
                  <a:schemeClr val="tx1"/>
                </a:solidFill>
              </a:rPr>
              <a:t> by Apple, Microsoft, Google, Mozilla, Opera, Vivaldi and </a:t>
            </a:r>
            <a:r>
              <a:rPr lang="pl-PL" dirty="0" err="1">
                <a:solidFill>
                  <a:schemeClr val="tx1"/>
                </a:solidFill>
              </a:rPr>
              <a:t>Brave</a:t>
            </a:r>
            <a:endParaRPr lang="pl-PL" dirty="0">
              <a:solidFill>
                <a:schemeClr val="tx1"/>
              </a:solidFill>
            </a:endParaRPr>
          </a:p>
        </p:txBody>
      </p:sp>
      <p:sp>
        <p:nvSpPr>
          <p:cNvPr id="4" name="Prostokąt 3">
            <a:extLst>
              <a:ext uri="{FF2B5EF4-FFF2-40B4-BE49-F238E27FC236}">
                <a16:creationId xmlns:a16="http://schemas.microsoft.com/office/drawing/2014/main" id="{71A0A103-575E-444C-AFA0-25BAF4A796AF}"/>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17457991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err="1">
                <a:solidFill>
                  <a:schemeClr val="tx1"/>
                </a:solidFill>
              </a:rPr>
              <a:t>WebRTC</a:t>
            </a:r>
            <a:r>
              <a:rPr lang="pl-PL" dirty="0">
                <a:solidFill>
                  <a:schemeClr val="tx1"/>
                </a:solidFill>
              </a:rPr>
              <a:t> </a:t>
            </a:r>
            <a:r>
              <a:rPr lang="en-GB" dirty="0">
                <a:solidFill>
                  <a:schemeClr val="tx1"/>
                </a:solidFill>
              </a:rPr>
              <a:t>history</a:t>
            </a:r>
            <a:r>
              <a:rPr lang="pl-PL" dirty="0">
                <a:solidFill>
                  <a:schemeClr val="tx1"/>
                </a:solidFill>
              </a:rPr>
              <a:t> </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p:txBody>
          <a:bodyPr>
            <a:normAutofit/>
          </a:bodyPr>
          <a:lstStyle/>
          <a:p>
            <a:pPr algn="just">
              <a:buFont typeface="Wingdings" panose="05000000000000000000" pitchFamily="2" charset="2"/>
              <a:buChar char="v"/>
            </a:pPr>
            <a:r>
              <a:rPr lang="en-GB" dirty="0">
                <a:solidFill>
                  <a:schemeClr val="tx1"/>
                </a:solidFill>
              </a:rPr>
              <a:t>In 2007 Google acquired a company called </a:t>
            </a:r>
            <a:r>
              <a:rPr lang="en-GB" dirty="0" err="1">
                <a:solidFill>
                  <a:schemeClr val="tx1"/>
                </a:solidFill>
              </a:rPr>
              <a:t>Marratech</a:t>
            </a:r>
            <a:r>
              <a:rPr lang="en-GB" dirty="0">
                <a:solidFill>
                  <a:schemeClr val="tx1"/>
                </a:solidFill>
              </a:rPr>
              <a:t>, a well-known producer of e-meetings software. </a:t>
            </a:r>
            <a:r>
              <a:rPr lang="pl-PL" dirty="0">
                <a:solidFill>
                  <a:schemeClr val="tx1"/>
                </a:solidFill>
              </a:rPr>
              <a:t>Team and </a:t>
            </a:r>
            <a:r>
              <a:rPr lang="pl-PL" dirty="0" err="1">
                <a:solidFill>
                  <a:schemeClr val="tx1"/>
                </a:solidFill>
              </a:rPr>
              <a:t>its</a:t>
            </a:r>
            <a:r>
              <a:rPr lang="pl-PL" dirty="0">
                <a:solidFill>
                  <a:schemeClr val="tx1"/>
                </a:solidFill>
              </a:rPr>
              <a:t> </a:t>
            </a:r>
            <a:r>
              <a:rPr lang="pl-PL" dirty="0" err="1">
                <a:solidFill>
                  <a:schemeClr val="tx1"/>
                </a:solidFill>
              </a:rPr>
              <a:t>technology</a:t>
            </a:r>
            <a:r>
              <a:rPr lang="pl-PL" dirty="0">
                <a:solidFill>
                  <a:schemeClr val="tx1"/>
                </a:solidFill>
              </a:rPr>
              <a:t> </a:t>
            </a:r>
            <a:r>
              <a:rPr lang="pl-PL" dirty="0" err="1">
                <a:solidFill>
                  <a:schemeClr val="tx1"/>
                </a:solidFill>
              </a:rPr>
              <a:t>were</a:t>
            </a:r>
            <a:r>
              <a:rPr lang="pl-PL" dirty="0">
                <a:solidFill>
                  <a:schemeClr val="tx1"/>
                </a:solidFill>
              </a:rPr>
              <a:t> </a:t>
            </a:r>
            <a:r>
              <a:rPr lang="pl-PL" dirty="0" err="1">
                <a:solidFill>
                  <a:schemeClr val="tx1"/>
                </a:solidFill>
              </a:rPr>
              <a:t>assigned</a:t>
            </a:r>
            <a:r>
              <a:rPr lang="pl-PL" dirty="0">
                <a:solidFill>
                  <a:schemeClr val="tx1"/>
                </a:solidFill>
              </a:rPr>
              <a:t> to </a:t>
            </a:r>
            <a:r>
              <a:rPr lang="en-GB" dirty="0">
                <a:solidFill>
                  <a:schemeClr val="tx1"/>
                </a:solidFill>
              </a:rPr>
              <a:t>add audio &amp; video chat to the G</a:t>
            </a:r>
            <a:r>
              <a:rPr lang="pl-PL" dirty="0">
                <a:solidFill>
                  <a:schemeClr val="tx1"/>
                </a:solidFill>
              </a:rPr>
              <a:t>M</a:t>
            </a:r>
            <a:r>
              <a:rPr lang="en-GB" dirty="0">
                <a:solidFill>
                  <a:schemeClr val="tx1"/>
                </a:solidFill>
              </a:rPr>
              <a:t>ail</a:t>
            </a:r>
            <a:endParaRPr lang="pl-PL" dirty="0">
              <a:solidFill>
                <a:schemeClr val="tx1"/>
              </a:solidFill>
            </a:endParaRPr>
          </a:p>
          <a:p>
            <a:pPr algn="just">
              <a:buFont typeface="Wingdings" panose="05000000000000000000" pitchFamily="2" charset="2"/>
              <a:buChar char="v"/>
            </a:pPr>
            <a:r>
              <a:rPr lang="en-GB" dirty="0">
                <a:solidFill>
                  <a:schemeClr val="tx1"/>
                </a:solidFill>
              </a:rPr>
              <a:t>In 2010 Google acquired the company Global IP Solutions (GIPS). The company was best known for developing embedded software for real-time communication, components for VoIP, and videoconferencing, including high-quality codecs</a:t>
            </a:r>
            <a:endParaRPr lang="pl-PL" dirty="0">
              <a:solidFill>
                <a:schemeClr val="tx1"/>
              </a:solidFill>
            </a:endParaRPr>
          </a:p>
          <a:p>
            <a:pPr algn="just">
              <a:buFont typeface="Wingdings" panose="05000000000000000000" pitchFamily="2" charset="2"/>
              <a:buChar char="v"/>
            </a:pPr>
            <a:r>
              <a:rPr lang="en-GB" dirty="0">
                <a:solidFill>
                  <a:schemeClr val="tx1"/>
                </a:solidFill>
              </a:rPr>
              <a:t>In May 20</a:t>
            </a:r>
            <a:r>
              <a:rPr lang="pl-PL" dirty="0">
                <a:solidFill>
                  <a:schemeClr val="tx1"/>
                </a:solidFill>
              </a:rPr>
              <a:t>1</a:t>
            </a:r>
            <a:r>
              <a:rPr lang="en-GB" dirty="0">
                <a:solidFill>
                  <a:schemeClr val="tx1"/>
                </a:solidFill>
              </a:rPr>
              <a:t>1 Google released an open-source project for real-time communication within a browser, known as WebRTC</a:t>
            </a:r>
            <a:endParaRPr lang="pl-PL" dirty="0">
              <a:solidFill>
                <a:schemeClr val="tx1"/>
              </a:solidFill>
            </a:endParaRPr>
          </a:p>
          <a:p>
            <a:pPr algn="just">
              <a:buFont typeface="Wingdings" panose="05000000000000000000" pitchFamily="2" charset="2"/>
              <a:buChar char="v"/>
            </a:pPr>
            <a:r>
              <a:rPr lang="en-GB" dirty="0">
                <a:solidFill>
                  <a:schemeClr val="tx1"/>
                </a:solidFill>
              </a:rPr>
              <a:t>In January 2021, the WebRTC 1.0 specification transitioned from Candidate Recommendation to Recommendation</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71200411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API</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p:txBody>
          <a:bodyPr>
            <a:normAutofit/>
          </a:bodyPr>
          <a:lstStyle/>
          <a:p>
            <a:pPr algn="just">
              <a:buFont typeface="Wingdings" panose="05000000000000000000" pitchFamily="2" charset="2"/>
              <a:buChar char="v"/>
            </a:pPr>
            <a:r>
              <a:rPr lang="en-GB" b="1" dirty="0" err="1"/>
              <a:t>getUserMedia</a:t>
            </a:r>
            <a:r>
              <a:rPr lang="en-GB" dirty="0"/>
              <a:t> - used to get access to the camera and the microphone connected to the user device (user computer, smartphone, etc.) from the browser. When</a:t>
            </a:r>
            <a:r>
              <a:rPr lang="en-GB" b="1" dirty="0"/>
              <a:t> </a:t>
            </a:r>
            <a:r>
              <a:rPr lang="en-GB" b="1" dirty="0" err="1"/>
              <a:t>getUserMedia</a:t>
            </a:r>
            <a:r>
              <a:rPr lang="en-GB" b="1" dirty="0"/>
              <a:t>()</a:t>
            </a:r>
            <a:r>
              <a:rPr lang="en-GB" dirty="0"/>
              <a:t> is invoked, the browser asks for permission from the user to use the media inputs (camera or microphone or both) connected to the user's device</a:t>
            </a:r>
          </a:p>
          <a:p>
            <a:pPr algn="just">
              <a:buFont typeface="Wingdings" panose="05000000000000000000" pitchFamily="2" charset="2"/>
              <a:buChar char="v"/>
            </a:pPr>
            <a:r>
              <a:rPr lang="en-GB" b="1" dirty="0" err="1"/>
              <a:t>RTCPeerConnection</a:t>
            </a:r>
            <a:r>
              <a:rPr lang="en-GB" dirty="0"/>
              <a:t> - enabled audio/video communication between peers. It performs code handling, communication, security, and bandwidth management</a:t>
            </a:r>
          </a:p>
          <a:p>
            <a:pPr algn="just">
              <a:buFont typeface="Wingdings" panose="05000000000000000000" pitchFamily="2" charset="2"/>
              <a:buChar char="v"/>
            </a:pPr>
            <a:r>
              <a:rPr lang="en-GB" b="1" dirty="0" err="1"/>
              <a:t>RTCDataChannel</a:t>
            </a:r>
            <a:r>
              <a:rPr lang="en-GB" dirty="0"/>
              <a:t> – allows bidirectional communication between the peers</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181161261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err="1">
                <a:solidFill>
                  <a:schemeClr val="tx1"/>
                </a:solidFill>
              </a:rPr>
              <a:t>Signalling</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6700520" cy="4023360"/>
          </a:xfrm>
        </p:spPr>
        <p:txBody>
          <a:bodyPr>
            <a:normAutofit/>
          </a:bodyPr>
          <a:lstStyle/>
          <a:p>
            <a:pPr algn="just">
              <a:buFont typeface="Wingdings" panose="05000000000000000000" pitchFamily="2" charset="2"/>
              <a:buChar char="v"/>
            </a:pPr>
            <a:r>
              <a:rPr lang="en-GB" dirty="0"/>
              <a:t>When we create a WebRTC agent, it knows nothing about the other peers. It has no idea who it is going to connect with or what they are going to send. A </a:t>
            </a:r>
            <a:r>
              <a:rPr lang="pl-PL" b="1" dirty="0"/>
              <a:t>S</a:t>
            </a:r>
            <a:r>
              <a:rPr lang="en-GB" b="1" dirty="0" err="1"/>
              <a:t>ignaling</a:t>
            </a:r>
            <a:r>
              <a:rPr lang="en-GB" dirty="0"/>
              <a:t> functionality performs a call bootstrapping. It is a centralized place that allows peers to exchange messages and „get familiar” with each other</a:t>
            </a:r>
            <a:endParaRPr lang="pl-PL" dirty="0"/>
          </a:p>
          <a:p>
            <a:pPr algn="just">
              <a:buFont typeface="Wingdings" panose="05000000000000000000" pitchFamily="2" charset="2"/>
              <a:buChar char="v"/>
            </a:pPr>
            <a:r>
              <a:rPr lang="en-GB" b="1" dirty="0" err="1"/>
              <a:t>Signaling</a:t>
            </a:r>
            <a:r>
              <a:rPr lang="en-GB" dirty="0"/>
              <a:t> messages are just structured text messages. WebRTC agent doesn’t care how they are transported. </a:t>
            </a:r>
            <a:endParaRPr lang="pl-PL" dirty="0"/>
          </a:p>
          <a:p>
            <a:pPr algn="just">
              <a:buFont typeface="Wingdings" panose="05000000000000000000" pitchFamily="2" charset="2"/>
              <a:buChar char="v"/>
            </a:pPr>
            <a:r>
              <a:rPr lang="en-GB" dirty="0"/>
              <a:t>They are commonly shared via </a:t>
            </a:r>
            <a:r>
              <a:rPr lang="en-GB" b="1" dirty="0"/>
              <a:t>Web</a:t>
            </a:r>
            <a:r>
              <a:rPr lang="pl-PL" b="1" dirty="0"/>
              <a:t>S</a:t>
            </a:r>
            <a:r>
              <a:rPr lang="en-GB" b="1" dirty="0" err="1"/>
              <a:t>ockets</a:t>
            </a:r>
            <a:r>
              <a:rPr lang="en-GB" dirty="0"/>
              <a:t>, but that is not a requirement. They can be sent even via email or post pigeon.</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pic>
        <p:nvPicPr>
          <p:cNvPr id="8" name="Obraz 7">
            <a:extLst>
              <a:ext uri="{FF2B5EF4-FFF2-40B4-BE49-F238E27FC236}">
                <a16:creationId xmlns:a16="http://schemas.microsoft.com/office/drawing/2014/main" id="{E4B6F830-BD70-4120-A78F-0492644DC44B}"/>
              </a:ext>
            </a:extLst>
          </p:cNvPr>
          <p:cNvPicPr>
            <a:picLocks noChangeAspect="1"/>
          </p:cNvPicPr>
          <p:nvPr/>
        </p:nvPicPr>
        <p:blipFill>
          <a:blip r:embed="rId2"/>
          <a:stretch>
            <a:fillRect/>
          </a:stretch>
        </p:blipFill>
        <p:spPr>
          <a:xfrm>
            <a:off x="8458708" y="1737359"/>
            <a:ext cx="3301492" cy="4411601"/>
          </a:xfrm>
          <a:prstGeom prst="rect">
            <a:avLst/>
          </a:prstGeom>
        </p:spPr>
      </p:pic>
    </p:spTree>
    <p:extLst>
      <p:ext uri="{BB962C8B-B14F-4D97-AF65-F5344CB8AC3E}">
        <p14:creationId xmlns:p14="http://schemas.microsoft.com/office/powerpoint/2010/main" val="65225068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The </a:t>
            </a:r>
            <a:r>
              <a:rPr lang="pl-PL" dirty="0" err="1">
                <a:solidFill>
                  <a:schemeClr val="tx1"/>
                </a:solidFill>
              </a:rPr>
              <a:t>message</a:t>
            </a:r>
            <a:r>
              <a:rPr lang="pl-PL" dirty="0">
                <a:solidFill>
                  <a:schemeClr val="tx1"/>
                </a:solidFill>
              </a:rPr>
              <a:t> format - SDP</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23360"/>
          </a:xfrm>
        </p:spPr>
        <p:txBody>
          <a:bodyPr>
            <a:normAutofit/>
          </a:bodyPr>
          <a:lstStyle/>
          <a:p>
            <a:pPr algn="just">
              <a:buFont typeface="Wingdings" panose="05000000000000000000" pitchFamily="2" charset="2"/>
              <a:buChar char="v"/>
            </a:pPr>
            <a:r>
              <a:rPr lang="en-GB" dirty="0"/>
              <a:t>WebRTC uses </a:t>
            </a:r>
            <a:r>
              <a:rPr lang="en-GB" b="1" dirty="0"/>
              <a:t>Session Description Protocol (SDP)</a:t>
            </a:r>
            <a:r>
              <a:rPr lang="en-GB" dirty="0"/>
              <a:t>. With this protocol, all WebRTC agents have all information required to establish a valid connection</a:t>
            </a:r>
          </a:p>
          <a:p>
            <a:pPr algn="just">
              <a:buFont typeface="Wingdings" panose="05000000000000000000" pitchFamily="2" charset="2"/>
              <a:buChar char="v"/>
            </a:pPr>
            <a:r>
              <a:rPr lang="en-GB" dirty="0"/>
              <a:t>The protocol is not specific to WebRTC. SDP specification in fact was released long before WebRTC, in 1998. It is described in </a:t>
            </a:r>
            <a:r>
              <a:rPr lang="en-GB" dirty="0">
                <a:hlinkClick r:id="rId2"/>
              </a:rPr>
              <a:t>RFC 4566</a:t>
            </a:r>
            <a:endParaRPr lang="en-GB" dirty="0"/>
          </a:p>
          <a:p>
            <a:pPr algn="just">
              <a:buFont typeface="Wingdings" panose="05000000000000000000" pitchFamily="2" charset="2"/>
              <a:buChar char="v"/>
            </a:pPr>
            <a:r>
              <a:rPr lang="en-GB" dirty="0"/>
              <a:t>WebRTC uses only a subset of the SDP format</a:t>
            </a:r>
          </a:p>
          <a:p>
            <a:pPr algn="just">
              <a:buFont typeface="Wingdings" panose="05000000000000000000" pitchFamily="2" charset="2"/>
              <a:buChar char="v"/>
            </a:pPr>
            <a:r>
              <a:rPr lang="en-GB" dirty="0"/>
              <a:t>The protocol itself is simple to read, however, the complexity comes from understanding all values that WebRTC populates it with.</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1882182979"/>
      </p:ext>
    </p:extLst>
  </p:cSld>
  <p:clrMapOvr>
    <a:masterClrMapping/>
  </p:clrMapOvr>
</p:sld>
</file>

<file path=ppt/theme/theme1.xml><?xml version="1.0" encoding="utf-8"?>
<a:theme xmlns:a="http://schemas.openxmlformats.org/drawingml/2006/main" name="Retrospekcja">
  <a:themeElements>
    <a:clrScheme name="Retrospekcja">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kcja">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kcja">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ppt/theme/theme2.xml><?xml version="1.0" encoding="utf-8"?>
<a:theme xmlns:a="http://schemas.openxmlformats.org/drawingml/2006/main" name="Motyw pakietu Office">
  <a:themeElements>
    <a:clrScheme name="Pakiet 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Pakiet 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Pakiet 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1828</TotalTime>
  <Words>4048</Words>
  <Application>Microsoft Office PowerPoint</Application>
  <PresentationFormat>Panoramiczny</PresentationFormat>
  <Paragraphs>316</Paragraphs>
  <Slides>42</Slides>
  <Notes>1</Notes>
  <HiddenSlides>0</HiddenSlides>
  <MMClips>0</MMClips>
  <ScaleCrop>false</ScaleCrop>
  <HeadingPairs>
    <vt:vector size="6" baseType="variant">
      <vt:variant>
        <vt:lpstr>Używane czcionki</vt:lpstr>
      </vt:variant>
      <vt:variant>
        <vt:i4>6</vt:i4>
      </vt:variant>
      <vt:variant>
        <vt:lpstr>Motyw</vt:lpstr>
      </vt:variant>
      <vt:variant>
        <vt:i4>1</vt:i4>
      </vt:variant>
      <vt:variant>
        <vt:lpstr>Tytuły slajdów</vt:lpstr>
      </vt:variant>
      <vt:variant>
        <vt:i4>42</vt:i4>
      </vt:variant>
    </vt:vector>
  </HeadingPairs>
  <TitlesOfParts>
    <vt:vector size="49" baseType="lpstr">
      <vt:lpstr>Arial</vt:lpstr>
      <vt:lpstr>Calibri</vt:lpstr>
      <vt:lpstr>Calibri Light</vt:lpstr>
      <vt:lpstr>Cascadia Mono</vt:lpstr>
      <vt:lpstr>Times New Roman</vt:lpstr>
      <vt:lpstr>Wingdings</vt:lpstr>
      <vt:lpstr>Retrospekcja</vt:lpstr>
      <vt:lpstr>Prezentacja programu PowerPoint</vt:lpstr>
      <vt:lpstr>About me</vt:lpstr>
      <vt:lpstr>Agenda</vt:lpstr>
      <vt:lpstr>Disclaimer </vt:lpstr>
      <vt:lpstr>WebRTC </vt:lpstr>
      <vt:lpstr>WebRTC history </vt:lpstr>
      <vt:lpstr>API</vt:lpstr>
      <vt:lpstr>Signalling</vt:lpstr>
      <vt:lpstr>The message format - SDP</vt:lpstr>
      <vt:lpstr>SDP</vt:lpstr>
      <vt:lpstr>SDP - sample</vt:lpstr>
      <vt:lpstr>SDP</vt:lpstr>
      <vt:lpstr>SDP – media descriptors</vt:lpstr>
      <vt:lpstr>SDP – almost full picture</vt:lpstr>
      <vt:lpstr>SDP – other keys</vt:lpstr>
      <vt:lpstr>P2P</vt:lpstr>
      <vt:lpstr>P2P – how it works?</vt:lpstr>
      <vt:lpstr>P2P – challanges</vt:lpstr>
      <vt:lpstr>P2P – different networks</vt:lpstr>
      <vt:lpstr>NAT for the rescue</vt:lpstr>
      <vt:lpstr>NAT mapping creation behaviors</vt:lpstr>
      <vt:lpstr>NAT mapping filtering behaviors</vt:lpstr>
      <vt:lpstr>NAT mapping lifetime</vt:lpstr>
      <vt:lpstr>NAT for WebRTC</vt:lpstr>
      <vt:lpstr>Prezentacja programu PowerPoint</vt:lpstr>
      <vt:lpstr>ICE</vt:lpstr>
      <vt:lpstr>STUN</vt:lpstr>
      <vt:lpstr>STUN is not enough</vt:lpstr>
      <vt:lpstr>TURN</vt:lpstr>
      <vt:lpstr>TURN</vt:lpstr>
      <vt:lpstr>Candidates</vt:lpstr>
      <vt:lpstr>Candidates</vt:lpstr>
      <vt:lpstr>Demo</vt:lpstr>
      <vt:lpstr>Prezentacja programu PowerPoint</vt:lpstr>
      <vt:lpstr>Prezentacja programu PowerPoint</vt:lpstr>
      <vt:lpstr>Prezentacja programu PowerPoint</vt:lpstr>
      <vt:lpstr>Enterprise solutions</vt:lpstr>
      <vt:lpstr>War story 1 – Same servers</vt:lpstr>
      <vt:lpstr>War story 2 – DNS of the servers</vt:lpstr>
      <vt:lpstr>War story 3 – Better architecture</vt:lpstr>
      <vt:lpstr>Other funny facts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WebRTC with .NET </dc:title>
  <dc:creator>Pyrzyk Łukasz</dc:creator>
  <cp:lastModifiedBy>Pyrzyk Łukasz</cp:lastModifiedBy>
  <cp:revision>194</cp:revision>
  <dcterms:created xsi:type="dcterms:W3CDTF">2022-11-01T11:43:18Z</dcterms:created>
  <dcterms:modified xsi:type="dcterms:W3CDTF">2022-11-08T10:29:15Z</dcterms:modified>
</cp:coreProperties>
</file>

<file path=docProps/thumbnail.jpeg>
</file>